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102"/>
  </p:notesMasterIdLst>
  <p:sldIdLst>
    <p:sldId id="436" r:id="rId2"/>
    <p:sldId id="429" r:id="rId3"/>
    <p:sldId id="433" r:id="rId4"/>
    <p:sldId id="430" r:id="rId5"/>
    <p:sldId id="432" r:id="rId6"/>
    <p:sldId id="434" r:id="rId7"/>
    <p:sldId id="435" r:id="rId8"/>
    <p:sldId id="325" r:id="rId9"/>
    <p:sldId id="257" r:id="rId10"/>
    <p:sldId id="263" r:id="rId11"/>
    <p:sldId id="438" r:id="rId12"/>
    <p:sldId id="437" r:id="rId13"/>
    <p:sldId id="264" r:id="rId14"/>
    <p:sldId id="354" r:id="rId15"/>
    <p:sldId id="355" r:id="rId16"/>
    <p:sldId id="356" r:id="rId17"/>
    <p:sldId id="357" r:id="rId18"/>
    <p:sldId id="358" r:id="rId19"/>
    <p:sldId id="335" r:id="rId20"/>
    <p:sldId id="265" r:id="rId21"/>
    <p:sldId id="266" r:id="rId22"/>
    <p:sldId id="439" r:id="rId23"/>
    <p:sldId id="360" r:id="rId24"/>
    <p:sldId id="361" r:id="rId25"/>
    <p:sldId id="362" r:id="rId26"/>
    <p:sldId id="363" r:id="rId27"/>
    <p:sldId id="365" r:id="rId28"/>
    <p:sldId id="268" r:id="rId29"/>
    <p:sldId id="326" r:id="rId30"/>
    <p:sldId id="366" r:id="rId31"/>
    <p:sldId id="368" r:id="rId32"/>
    <p:sldId id="258" r:id="rId33"/>
    <p:sldId id="382" r:id="rId34"/>
    <p:sldId id="269" r:id="rId35"/>
    <p:sldId id="305" r:id="rId36"/>
    <p:sldId id="440" r:id="rId37"/>
    <p:sldId id="441" r:id="rId38"/>
    <p:sldId id="391" r:id="rId39"/>
    <p:sldId id="270" r:id="rId40"/>
    <p:sldId id="329" r:id="rId41"/>
    <p:sldId id="331" r:id="rId42"/>
    <p:sldId id="295" r:id="rId43"/>
    <p:sldId id="272" r:id="rId44"/>
    <p:sldId id="383" r:id="rId45"/>
    <p:sldId id="384" r:id="rId46"/>
    <p:sldId id="385" r:id="rId47"/>
    <p:sldId id="387" r:id="rId48"/>
    <p:sldId id="386" r:id="rId49"/>
    <p:sldId id="388" r:id="rId50"/>
    <p:sldId id="389" r:id="rId51"/>
    <p:sldId id="392" r:id="rId52"/>
    <p:sldId id="442" r:id="rId53"/>
    <p:sldId id="393" r:id="rId54"/>
    <p:sldId id="405" r:id="rId55"/>
    <p:sldId id="406" r:id="rId56"/>
    <p:sldId id="394" r:id="rId57"/>
    <p:sldId id="396" r:id="rId58"/>
    <p:sldId id="397" r:id="rId59"/>
    <p:sldId id="398" r:id="rId60"/>
    <p:sldId id="399" r:id="rId61"/>
    <p:sldId id="400" r:id="rId62"/>
    <p:sldId id="443" r:id="rId63"/>
    <p:sldId id="401" r:id="rId64"/>
    <p:sldId id="402" r:id="rId65"/>
    <p:sldId id="403" r:id="rId66"/>
    <p:sldId id="404" r:id="rId67"/>
    <p:sldId id="408" r:id="rId68"/>
    <p:sldId id="409" r:id="rId69"/>
    <p:sldId id="410" r:id="rId70"/>
    <p:sldId id="411" r:id="rId71"/>
    <p:sldId id="412" r:id="rId72"/>
    <p:sldId id="413" r:id="rId73"/>
    <p:sldId id="283" r:id="rId74"/>
    <p:sldId id="444" r:id="rId75"/>
    <p:sldId id="292" r:id="rId76"/>
    <p:sldId id="339" r:id="rId77"/>
    <p:sldId id="414" r:id="rId78"/>
    <p:sldId id="445" r:id="rId79"/>
    <p:sldId id="370" r:id="rId80"/>
    <p:sldId id="349" r:id="rId81"/>
    <p:sldId id="416" r:id="rId82"/>
    <p:sldId id="345" r:id="rId83"/>
    <p:sldId id="424" r:id="rId84"/>
    <p:sldId id="346" r:id="rId85"/>
    <p:sldId id="350" r:id="rId86"/>
    <p:sldId id="423" r:id="rId87"/>
    <p:sldId id="417" r:id="rId88"/>
    <p:sldId id="418" r:id="rId89"/>
    <p:sldId id="419" r:id="rId90"/>
    <p:sldId id="420" r:id="rId91"/>
    <p:sldId id="421" r:id="rId92"/>
    <p:sldId id="425" r:id="rId93"/>
    <p:sldId id="426" r:id="rId94"/>
    <p:sldId id="322" r:id="rId95"/>
    <p:sldId id="347" r:id="rId96"/>
    <p:sldId id="323" r:id="rId97"/>
    <p:sldId id="427" r:id="rId98"/>
    <p:sldId id="415" r:id="rId99"/>
    <p:sldId id="428" r:id="rId100"/>
    <p:sldId id="44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s: VAT, CENVAT, MODVAT" id="{A6BB8126-09C7-41DD-80CF-B3CB3A7A0E9D}">
          <p14:sldIdLst>
            <p14:sldId id="436"/>
            <p14:sldId id="429"/>
            <p14:sldId id="433"/>
            <p14:sldId id="430"/>
            <p14:sldId id="432"/>
            <p14:sldId id="434"/>
            <p14:sldId id="435"/>
            <p14:sldId id="325"/>
            <p14:sldId id="257"/>
            <p14:sldId id="263"/>
            <p14:sldId id="438"/>
            <p14:sldId id="437"/>
            <p14:sldId id="264"/>
            <p14:sldId id="354"/>
            <p14:sldId id="355"/>
            <p14:sldId id="356"/>
            <p14:sldId id="357"/>
            <p14:sldId id="358"/>
            <p14:sldId id="335"/>
            <p14:sldId id="265"/>
            <p14:sldId id="266"/>
            <p14:sldId id="439"/>
            <p14:sldId id="360"/>
            <p14:sldId id="361"/>
            <p14:sldId id="362"/>
            <p14:sldId id="363"/>
            <p14:sldId id="365"/>
            <p14:sldId id="268"/>
            <p14:sldId id="326"/>
          </p14:sldIdLst>
        </p14:section>
        <p14:section name="GST: Why?" id="{C2ED3C59-F0F6-4C0D-A5BC-B44807A0CCFA}">
          <p14:sldIdLst>
            <p14:sldId id="366"/>
            <p14:sldId id="368"/>
            <p14:sldId id="258"/>
            <p14:sldId id="382"/>
            <p14:sldId id="269"/>
          </p14:sldIdLst>
        </p14:section>
        <p14:section name="GST: How?- The Polity Angle" id="{9D4D7D8B-8777-476C-AE11-5DD69F2B2C57}">
          <p14:sldIdLst>
            <p14:sldId id="305"/>
            <p14:sldId id="440"/>
            <p14:sldId id="441"/>
            <p14:sldId id="391"/>
            <p14:sldId id="270"/>
            <p14:sldId id="329"/>
            <p14:sldId id="331"/>
            <p14:sldId id="295"/>
            <p14:sldId id="272"/>
            <p14:sldId id="383"/>
            <p14:sldId id="384"/>
            <p14:sldId id="385"/>
            <p14:sldId id="387"/>
            <p14:sldId id="386"/>
            <p14:sldId id="388"/>
            <p14:sldId id="389"/>
            <p14:sldId id="392"/>
            <p14:sldId id="442"/>
          </p14:sldIdLst>
        </p14:section>
        <p14:section name="GST Benefit1: IGST" id="{8B733002-80A5-4E45-B56C-C50CB22CE55C}">
          <p14:sldIdLst>
            <p14:sldId id="393"/>
            <p14:sldId id="405"/>
            <p14:sldId id="406"/>
            <p14:sldId id="394"/>
            <p14:sldId id="396"/>
            <p14:sldId id="397"/>
            <p14:sldId id="398"/>
            <p14:sldId id="399"/>
            <p14:sldId id="400"/>
            <p14:sldId id="443"/>
            <p14:sldId id="401"/>
            <p14:sldId id="402"/>
            <p14:sldId id="403"/>
            <p14:sldId id="404"/>
            <p14:sldId id="408"/>
          </p14:sldIdLst>
        </p14:section>
        <p14:section name="GST Benefit: others" id="{F99871B9-D487-4916-8721-366C0F74DE0C}">
          <p14:sldIdLst>
            <p14:sldId id="409"/>
            <p14:sldId id="410"/>
            <p14:sldId id="411"/>
            <p14:sldId id="412"/>
            <p14:sldId id="413"/>
            <p14:sldId id="283"/>
            <p14:sldId id="444"/>
            <p14:sldId id="292"/>
            <p14:sldId id="339"/>
            <p14:sldId id="414"/>
            <p14:sldId id="445"/>
          </p14:sldIdLst>
        </p14:section>
        <p14:section name="GST Problem: RNR" id="{0234A247-6E3E-4ED1-B555-41F4314A91F2}">
          <p14:sldIdLst>
            <p14:sldId id="370"/>
            <p14:sldId id="349"/>
            <p14:sldId id="416"/>
            <p14:sldId id="345"/>
            <p14:sldId id="424"/>
            <p14:sldId id="346"/>
            <p14:sldId id="350"/>
          </p14:sldIdLst>
        </p14:section>
        <p14:section name="GST Problem: Compensation to Misc." id="{12E3E37C-42CA-4EF4-8B9C-3EB10A7FE62A}">
          <p14:sldIdLst>
            <p14:sldId id="423"/>
            <p14:sldId id="417"/>
            <p14:sldId id="418"/>
            <p14:sldId id="419"/>
            <p14:sldId id="420"/>
            <p14:sldId id="421"/>
            <p14:sldId id="425"/>
            <p14:sldId id="426"/>
            <p14:sldId id="322"/>
            <p14:sldId id="347"/>
            <p14:sldId id="323"/>
            <p14:sldId id="427"/>
            <p14:sldId id="415"/>
            <p14:sldId id="428"/>
            <p14:sldId id="4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4" autoAdjust="0"/>
    <p:restoredTop sz="94680" autoAdjust="0"/>
  </p:normalViewPr>
  <p:slideViewPr>
    <p:cSldViewPr snapToGrid="0">
      <p:cViewPr varScale="1">
        <p:scale>
          <a:sx n="84" d="100"/>
          <a:sy n="84" d="100"/>
        </p:scale>
        <p:origin x="15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E:\blog\Economy\SPIPA\SURVEY\English_PDFs\Budget\Mrunal_budget_SELF_MAKE_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log\Economy\SPIPA\SURVEY\English_PDFs\Budget\Mrunal_budget_SELF_MAKE_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solidFill>
                      <a:schemeClr val="lt1">
                        <a:alpha val="50000"/>
                      </a:schemeClr>
                    </a:solidFill>
                    <a:round/>
                  </a:ln>
                </c15:spPr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GST!$A$2:$A$5</c:f>
              <c:strCache>
                <c:ptCount val="4"/>
                <c:pt idx="0">
                  <c:v>Aruba Island</c:v>
                </c:pt>
                <c:pt idx="1">
                  <c:v>Malayasia</c:v>
                </c:pt>
                <c:pt idx="2">
                  <c:v>Singapore</c:v>
                </c:pt>
                <c:pt idx="3">
                  <c:v>Hungary</c:v>
                </c:pt>
              </c:strCache>
            </c:strRef>
          </c:cat>
          <c:val>
            <c:numRef>
              <c:f>GST!$B$2:$B$5</c:f>
              <c:numCache>
                <c:formatCode>0%</c:formatCode>
                <c:ptCount val="4"/>
                <c:pt idx="0" formatCode="0.00%">
                  <c:v>1.4999999999999999E-2</c:v>
                </c:pt>
                <c:pt idx="1">
                  <c:v>0.06</c:v>
                </c:pt>
                <c:pt idx="2">
                  <c:v>7.0000000000000007E-2</c:v>
                </c:pt>
                <c:pt idx="3">
                  <c:v>0.27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-209746928"/>
        <c:axId val="-2100905344"/>
        <c:axId val="0"/>
      </c:bar3DChart>
      <c:catAx>
        <c:axId val="-209746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bg1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-2100905344"/>
        <c:crosses val="autoZero"/>
        <c:auto val="1"/>
        <c:lblAlgn val="l"/>
        <c:lblOffset val="100"/>
        <c:noMultiLvlLbl val="0"/>
      </c:catAx>
      <c:valAx>
        <c:axId val="-2100905344"/>
        <c:scaling>
          <c:orientation val="minMax"/>
        </c:scaling>
        <c:delete val="1"/>
        <c:axPos val="b"/>
        <c:numFmt formatCode="0.00%" sourceLinked="1"/>
        <c:majorTickMark val="out"/>
        <c:minorTickMark val="none"/>
        <c:tickLblPos val="nextTo"/>
        <c:crossAx val="-209746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chemeClr val="accent1"/>
              </a:solidFill>
            </a:ln>
            <a:effectLst>
              <a:innerShdw dist="38100" dir="16200000">
                <a:schemeClr val="lt1"/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/>
                    </a:solidFill>
                    <a:latin typeface="Franklin Gothic Demi Cond" panose="020B07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GST!$A$9:$A$13</c:f>
              <c:strCache>
                <c:ptCount val="5"/>
                <c:pt idx="0">
                  <c:v>Year1</c:v>
                </c:pt>
                <c:pt idx="1">
                  <c:v>Year2</c:v>
                </c:pt>
                <c:pt idx="2">
                  <c:v>Year3</c:v>
                </c:pt>
                <c:pt idx="3">
                  <c:v>Year4</c:v>
                </c:pt>
                <c:pt idx="4">
                  <c:v>Year5</c:v>
                </c:pt>
              </c:strCache>
            </c:strRef>
          </c:cat>
          <c:val>
            <c:numRef>
              <c:f>GST!$B$9:$B$13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75</c:v>
                </c:pt>
                <c:pt idx="4">
                  <c:v>50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5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axId val="-2100909696"/>
        <c:axId val="-2100917312"/>
      </c:areaChart>
      <c:catAx>
        <c:axId val="-2100909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40000"/>
                <a:lumOff val="6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lt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-2100917312"/>
        <c:crosses val="autoZero"/>
        <c:auto val="1"/>
        <c:lblAlgn val="ctr"/>
        <c:lblOffset val="100"/>
        <c:noMultiLvlLbl val="0"/>
      </c:catAx>
      <c:valAx>
        <c:axId val="-21009173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00909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5">
  <cs:axisTitle>
    <cs:lnRef idx="0"/>
    <cs:fillRef idx="0"/>
    <cs:effectRef idx="0"/>
    <cs:fontRef idx="minor">
      <a:schemeClr val="lt1"/>
    </cs:fontRef>
    <cs:defRPr sz="900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categoryAxis>
  <cs:chartArea>
    <cs:lnRef idx="0">
      <cs:styleClr val="0"/>
    </cs:lnRef>
    <cs:fillRef idx="0">
      <cs:styleClr val="0"/>
    </cs:fillRef>
    <cs:effectRef idx="0"/>
    <cs:fontRef idx="minor">
      <a:schemeClr val="lt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tx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>
  <cs:dataPoint3D>
    <cs:lnRef idx="0">
      <cs:styleClr val="auto"/>
    </cs:lnRef>
    <cs:fillRef idx="0"/>
    <cs:effectRef idx="0"/>
    <cs:fontRef idx="minor">
      <a:schemeClr val="lt1"/>
    </cs:fontRef>
    <cs:spPr>
      <a:gradFill>
        <a:gsLst>
          <a:gs pos="0">
            <a:schemeClr val="lt1">
              <a:alpha val="50000"/>
            </a:schemeClr>
          </a:gs>
          <a:gs pos="100000">
            <a:schemeClr val="lt1">
              <a:alpha val="0"/>
            </a:schemeClr>
          </a:gs>
        </a:gsLst>
        <a:lin ang="5400000" scaled="0"/>
      </a:gradFill>
      <a:ln>
        <a:solidFill>
          <a:schemeClr val="phClr"/>
        </a:solidFill>
      </a:ln>
      <a:effectLst>
        <a:innerShdw dist="38100" dir="16200000">
          <a:schemeClr val="lt1"/>
        </a:innerShdw>
      </a:effectLst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lt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40000"/>
            <a:lumOff val="60000"/>
            <a:alpha val="25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lt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 cap="flat" cmpd="sng" algn="ctr">
        <a:gradFill>
          <a:gsLst>
            <a:gs pos="0">
              <a:schemeClr val="lt1"/>
            </a:gs>
            <a:gs pos="5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lt1"/>
    </cs:fontRef>
  </cs:floor>
  <cs:gridlineMaj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ajor>
  <cs:gridlineMinor>
    <cs:lnRef idx="0">
      <cs:styleClr val="0"/>
    </cs:lnRef>
    <cs:fillRef idx="0"/>
    <cs:effectRef idx="0"/>
    <cs:fontRef idx="minor">
      <a:schemeClr val="lt1"/>
    </cs:fontRef>
    <cs:spPr>
      <a:ln>
        <a:solidFill>
          <a:schemeClr val="phClr">
            <a:lumMod val="40000"/>
            <a:lumOff val="60000"/>
            <a:alpha val="25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hiLoLine>
  <cs:leader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9525" cap="flat" cmpd="sng" algn="ctr">
        <a:solidFill>
          <a:schemeClr val="phClr">
            <a:lumMod val="40000"/>
            <a:lumOff val="60000"/>
            <a:alpha val="25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lt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lt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  <cs:bodyPr/>
  </cs:valueAxis>
  <cs:wall>
    <cs:lnRef idx="0"/>
    <cs:fillRef idx="0"/>
    <cs:effectRef idx="0"/>
    <cs:fontRef idx="minor">
      <a:schemeClr val="lt1"/>
    </cs:fontRef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jpg"/><Relationship Id="rId1" Type="http://schemas.openxmlformats.org/officeDocument/2006/relationships/image" Target="../media/image74.jpeg"/><Relationship Id="rId4" Type="http://schemas.openxmlformats.org/officeDocument/2006/relationships/image" Target="../media/image76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jpg"/><Relationship Id="rId1" Type="http://schemas.openxmlformats.org/officeDocument/2006/relationships/image" Target="../media/image74.jpeg"/><Relationship Id="rId4" Type="http://schemas.openxmlformats.org/officeDocument/2006/relationships/image" Target="../media/image76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jpg"/><Relationship Id="rId1" Type="http://schemas.openxmlformats.org/officeDocument/2006/relationships/image" Target="../media/image74.jpeg"/><Relationship Id="rId4" Type="http://schemas.openxmlformats.org/officeDocument/2006/relationships/image" Target="../media/image76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jpg"/><Relationship Id="rId1" Type="http://schemas.openxmlformats.org/officeDocument/2006/relationships/image" Target="../media/image74.jpeg"/><Relationship Id="rId4" Type="http://schemas.openxmlformats.org/officeDocument/2006/relationships/image" Target="../media/image76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image" Target="../media/image21.jpg"/><Relationship Id="rId4" Type="http://schemas.openxmlformats.org/officeDocument/2006/relationships/image" Target="../media/image83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jpeg"/><Relationship Id="rId1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jpeg"/><Relationship Id="rId1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jpeg"/><Relationship Id="rId1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jpeg"/><Relationship Id="rId1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image" Target="../media/image21.jpg"/><Relationship Id="rId5" Type="http://schemas.openxmlformats.org/officeDocument/2006/relationships/image" Target="../media/image57.png"/><Relationship Id="rId4" Type="http://schemas.openxmlformats.org/officeDocument/2006/relationships/image" Target="../media/image8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image" Target="../media/image58.jpeg"/><Relationship Id="rId4" Type="http://schemas.openxmlformats.org/officeDocument/2006/relationships/image" Target="../media/image61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1546EF-6746-46F2-AAED-5CD2B1F04EE1}" type="doc">
      <dgm:prSet loTypeId="urn:microsoft.com/office/officeart/2005/8/layout/arrow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D530F8-5CB1-48B9-AE80-C5DD6601E65A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Purchase (Input) </a:t>
          </a:r>
        </a:p>
        <a:p>
          <a:r>
            <a:rPr lang="en-US" dirty="0" smtClean="0">
              <a:latin typeface="Franklin Gothic Demi Cond" panose="020B0706030402020204" pitchFamily="34" charset="0"/>
            </a:rPr>
            <a:t>1000 Paid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3625510-5D0A-46B0-9F8E-14BCA3F533C2}" type="parTrans" cxnId="{70860688-257F-43FC-882A-8CBF4FF204A7}">
      <dgm:prSet/>
      <dgm:spPr/>
      <dgm:t>
        <a:bodyPr/>
        <a:lstStyle/>
        <a:p>
          <a:endParaRPr lang="en-US"/>
        </a:p>
      </dgm:t>
    </dgm:pt>
    <dgm:pt modelId="{1D279428-BE26-4E13-903B-283D55DD5C8A}" type="sibTrans" cxnId="{70860688-257F-43FC-882A-8CBF4FF204A7}">
      <dgm:prSet/>
      <dgm:spPr/>
      <dgm:t>
        <a:bodyPr/>
        <a:lstStyle/>
        <a:p>
          <a:endParaRPr lang="en-US"/>
        </a:p>
      </dgm:t>
    </dgm:pt>
    <dgm:pt modelId="{640617FF-329E-4A80-9AEE-14E9890280E6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Sales (Output)</a:t>
          </a:r>
        </a:p>
        <a:p>
          <a:r>
            <a:rPr lang="en-US" dirty="0" smtClean="0">
              <a:latin typeface="Franklin Gothic Demi Cond" panose="020B0706030402020204" pitchFamily="34" charset="0"/>
            </a:rPr>
            <a:t>1050 collected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CBB5E66E-B68D-4878-B91F-6A875FE19634}" type="parTrans" cxnId="{0FBFC193-8D83-4A8B-B854-3C1355938E27}">
      <dgm:prSet/>
      <dgm:spPr/>
      <dgm:t>
        <a:bodyPr/>
        <a:lstStyle/>
        <a:p>
          <a:endParaRPr lang="en-US"/>
        </a:p>
      </dgm:t>
    </dgm:pt>
    <dgm:pt modelId="{402C76D0-4608-412D-8469-109F86825D91}" type="sibTrans" cxnId="{0FBFC193-8D83-4A8B-B854-3C1355938E27}">
      <dgm:prSet/>
      <dgm:spPr/>
      <dgm:t>
        <a:bodyPr/>
        <a:lstStyle/>
        <a:p>
          <a:endParaRPr lang="en-US"/>
        </a:p>
      </dgm:t>
    </dgm:pt>
    <dgm:pt modelId="{B932FDFD-9B5D-41E8-BEB7-CE5D2C1715F5}" type="pres">
      <dgm:prSet presAssocID="{091546EF-6746-46F2-AAED-5CD2B1F04E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F250E4-1C9E-43F0-8A27-92D7F51590EA}" type="pres">
      <dgm:prSet presAssocID="{FAD530F8-5CB1-48B9-AE80-C5DD6601E65A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75BD0-C28B-468A-87FE-438C75ADBD17}" type="pres">
      <dgm:prSet presAssocID="{640617FF-329E-4A80-9AEE-14E9890280E6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BFC193-8D83-4A8B-B854-3C1355938E27}" srcId="{091546EF-6746-46F2-AAED-5CD2B1F04EE1}" destId="{640617FF-329E-4A80-9AEE-14E9890280E6}" srcOrd="1" destOrd="0" parTransId="{CBB5E66E-B68D-4878-B91F-6A875FE19634}" sibTransId="{402C76D0-4608-412D-8469-109F86825D91}"/>
    <dgm:cxn modelId="{64090231-49A9-4302-A664-9A0E18DC2313}" type="presOf" srcId="{640617FF-329E-4A80-9AEE-14E9890280E6}" destId="{74775BD0-C28B-468A-87FE-438C75ADBD17}" srcOrd="0" destOrd="0" presId="urn:microsoft.com/office/officeart/2005/8/layout/arrow1"/>
    <dgm:cxn modelId="{70860688-257F-43FC-882A-8CBF4FF204A7}" srcId="{091546EF-6746-46F2-AAED-5CD2B1F04EE1}" destId="{FAD530F8-5CB1-48B9-AE80-C5DD6601E65A}" srcOrd="0" destOrd="0" parTransId="{D3625510-5D0A-46B0-9F8E-14BCA3F533C2}" sibTransId="{1D279428-BE26-4E13-903B-283D55DD5C8A}"/>
    <dgm:cxn modelId="{2A243F01-2150-44BA-B8A0-A2FB2F9416C8}" type="presOf" srcId="{FAD530F8-5CB1-48B9-AE80-C5DD6601E65A}" destId="{96F250E4-1C9E-43F0-8A27-92D7F51590EA}" srcOrd="0" destOrd="0" presId="urn:microsoft.com/office/officeart/2005/8/layout/arrow1"/>
    <dgm:cxn modelId="{45E942F9-7723-4585-A677-3C2213078D67}" type="presOf" srcId="{091546EF-6746-46F2-AAED-5CD2B1F04EE1}" destId="{B932FDFD-9B5D-41E8-BEB7-CE5D2C1715F5}" srcOrd="0" destOrd="0" presId="urn:microsoft.com/office/officeart/2005/8/layout/arrow1"/>
    <dgm:cxn modelId="{D371CE6A-FA24-4FB7-98AE-317757D49E5E}" type="presParOf" srcId="{B932FDFD-9B5D-41E8-BEB7-CE5D2C1715F5}" destId="{96F250E4-1C9E-43F0-8A27-92D7F51590EA}" srcOrd="0" destOrd="0" presId="urn:microsoft.com/office/officeart/2005/8/layout/arrow1"/>
    <dgm:cxn modelId="{797627F6-63F7-4F19-B851-9AE164C110CC}" type="presParOf" srcId="{B932FDFD-9B5D-41E8-BEB7-CE5D2C1715F5}" destId="{74775BD0-C28B-468A-87FE-438C75ADBD1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1" csCatId="colorful" phldr="1"/>
      <dgm:spPr/>
    </dgm:pt>
    <dgm:pt modelId="{538710EC-F8E9-474C-8108-3157575F2CC3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IGST: efficient logistics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 sz="4000"/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 sz="4000"/>
        </a:p>
      </dgm:t>
    </dgm:pt>
    <dgm:pt modelId="{9CE786C8-5653-41CB-8D7B-8CF1776F832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err="1" smtClean="0">
              <a:latin typeface="Franklin Gothic Medium Cond" panose="020B0606030402020204" pitchFamily="34" charset="0"/>
            </a:rPr>
            <a:t>Ancillarisation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 sz="4000"/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 sz="4000"/>
        </a:p>
      </dgm:t>
    </dgm:pt>
    <dgm:pt modelId="{58B9D700-0EAA-4D68-A691-FE004AE6EF37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Same “Base” computation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 sz="4000"/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 sz="4000"/>
        </a:p>
      </dgm:t>
    </dgm:pt>
    <dgm:pt modelId="{9D53F5D3-66D4-4774-A4EF-051A9A29CAD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Zero rated Exports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 sz="4000"/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 sz="4000"/>
        </a:p>
      </dgm:t>
    </dgm:pt>
    <dgm:pt modelId="{45583AE4-9321-46B2-B838-68F442A8C58C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833F34A3-9C35-48AB-AFD1-2A46E5BFDAA0}" type="pres">
      <dgm:prSet presAssocID="{538710EC-F8E9-474C-8108-3157575F2CC3}" presName="composite" presStyleCnt="0"/>
      <dgm:spPr/>
    </dgm:pt>
    <dgm:pt modelId="{3AEA03AF-AEBF-4CFE-8A9E-DFE54526C039}" type="pres">
      <dgm:prSet presAssocID="{538710EC-F8E9-474C-8108-3157575F2CC3}" presName="rect1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FDFCAA4-B64A-4C92-9847-95CA6C37A3A8}" type="pres">
      <dgm:prSet presAssocID="{538710EC-F8E9-474C-8108-3157575F2CC3}" presName="rect2" presStyleLbl="trBgShp" presStyleIdx="0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F3FD4-3364-497F-AC54-0ABBE1755528}" type="pres">
      <dgm:prSet presAssocID="{9BD99A0A-FA68-420D-9FB7-21E123772D92}" presName="sibTrans" presStyleCnt="0"/>
      <dgm:spPr/>
    </dgm:pt>
    <dgm:pt modelId="{C5AE82A1-B028-4416-8524-CE41D487F87D}" type="pres">
      <dgm:prSet presAssocID="{9CE786C8-5653-41CB-8D7B-8CF1776F8325}" presName="composite" presStyleCnt="0"/>
      <dgm:spPr/>
    </dgm:pt>
    <dgm:pt modelId="{A62E6106-8D68-4543-94F2-20001C9B20B1}" type="pres">
      <dgm:prSet presAssocID="{9CE786C8-5653-41CB-8D7B-8CF1776F8325}" presName="rect1" presStyleLbl="bgShp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2791FC2-FA20-4718-8293-F9DE465905F3}" type="pres">
      <dgm:prSet presAssocID="{9CE786C8-5653-41CB-8D7B-8CF1776F8325}" presName="rect2" presStyleLbl="trBgShp" presStyleIdx="1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C3A05-92AE-4234-8A92-4EF17C15B9D3}" type="pres">
      <dgm:prSet presAssocID="{310E0705-9B82-4D99-81DD-BC762CF4827A}" presName="sibTrans" presStyleCnt="0"/>
      <dgm:spPr/>
    </dgm:pt>
    <dgm:pt modelId="{2B3069E8-8951-408D-A654-80C028C2E4AB}" type="pres">
      <dgm:prSet presAssocID="{58B9D700-0EAA-4D68-A691-FE004AE6EF37}" presName="composite" presStyleCnt="0"/>
      <dgm:spPr/>
    </dgm:pt>
    <dgm:pt modelId="{78C19E5F-5438-466A-B34F-5DB5ABE6A84F}" type="pres">
      <dgm:prSet presAssocID="{58B9D700-0EAA-4D68-A691-FE004AE6EF37}" presName="rect1" presStyleLbl="bgShp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28AB580-202E-4D9E-8DE5-1736E357A98E}" type="pres">
      <dgm:prSet presAssocID="{58B9D700-0EAA-4D68-A691-FE004AE6EF37}" presName="rect2" presStyleLbl="trBgShp" presStyleIdx="2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AF1F7-1943-4DF6-BEB2-AB13BBEFAFFF}" type="pres">
      <dgm:prSet presAssocID="{2361AF66-B49E-45D2-BD0B-6C6BFD2D9F73}" presName="sibTrans" presStyleCnt="0"/>
      <dgm:spPr/>
    </dgm:pt>
    <dgm:pt modelId="{E4F76347-152B-400D-9236-81200B6EDA76}" type="pres">
      <dgm:prSet presAssocID="{9D53F5D3-66D4-4774-A4EF-051A9A29CAD5}" presName="composite" presStyleCnt="0"/>
      <dgm:spPr/>
    </dgm:pt>
    <dgm:pt modelId="{CD945E80-A27C-4E14-A09B-5F258AD76E84}" type="pres">
      <dgm:prSet presAssocID="{9D53F5D3-66D4-4774-A4EF-051A9A29CAD5}" presName="rect1" presStyleLbl="bgShp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B25CFDC-9776-473A-BE6D-CEDF883356DA}" type="pres">
      <dgm:prSet presAssocID="{9D53F5D3-66D4-4774-A4EF-051A9A29CAD5}" presName="rect2" presStyleLbl="trBgShp" presStyleIdx="3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A5834D94-FD0F-4754-8DD9-8F7C75F947DF}" type="presOf" srcId="{AF829CD7-5AFC-4E93-9A82-A19F00252310}" destId="{45583AE4-9321-46B2-B838-68F442A8C58C}" srcOrd="0" destOrd="0" presId="urn:microsoft.com/office/officeart/2008/layout/BendingPictureSemiTransparentText"/>
    <dgm:cxn modelId="{3B14EAE6-4E9D-4AF8-A8C7-C0D9BA75908F}" type="presOf" srcId="{538710EC-F8E9-474C-8108-3157575F2CC3}" destId="{7FDFCAA4-B64A-4C92-9847-95CA6C37A3A8}" srcOrd="0" destOrd="0" presId="urn:microsoft.com/office/officeart/2008/layout/BendingPictureSemiTransparentText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5B428A23-A4ED-467D-89BE-1E8AB671CF43}" type="presOf" srcId="{9D53F5D3-66D4-4774-A4EF-051A9A29CAD5}" destId="{AB25CFDC-9776-473A-BE6D-CEDF883356DA}" srcOrd="0" destOrd="0" presId="urn:microsoft.com/office/officeart/2008/layout/BendingPictureSemiTransparentText"/>
    <dgm:cxn modelId="{A224DAEE-08A6-48E9-A3CE-8BFBD8C23831}" type="presOf" srcId="{58B9D700-0EAA-4D68-A691-FE004AE6EF37}" destId="{228AB580-202E-4D9E-8DE5-1736E357A98E}" srcOrd="0" destOrd="0" presId="urn:microsoft.com/office/officeart/2008/layout/BendingPictureSemiTransparentText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4FFE8F93-B3FF-4143-9103-C167C884E3C5}" type="presOf" srcId="{9CE786C8-5653-41CB-8D7B-8CF1776F8325}" destId="{32791FC2-FA20-4718-8293-F9DE465905F3}" srcOrd="0" destOrd="0" presId="urn:microsoft.com/office/officeart/2008/layout/BendingPictureSemiTransparentText"/>
    <dgm:cxn modelId="{0428DE9F-AACF-4227-B161-ABDD55BF150C}" type="presParOf" srcId="{45583AE4-9321-46B2-B838-68F442A8C58C}" destId="{833F34A3-9C35-48AB-AFD1-2A46E5BFDAA0}" srcOrd="0" destOrd="0" presId="urn:microsoft.com/office/officeart/2008/layout/BendingPictureSemiTransparentText"/>
    <dgm:cxn modelId="{DF7B5583-7151-4B4D-866E-8978D2CAE712}" type="presParOf" srcId="{833F34A3-9C35-48AB-AFD1-2A46E5BFDAA0}" destId="{3AEA03AF-AEBF-4CFE-8A9E-DFE54526C039}" srcOrd="0" destOrd="0" presId="urn:microsoft.com/office/officeart/2008/layout/BendingPictureSemiTransparentText"/>
    <dgm:cxn modelId="{9A6886A2-A880-440D-AA27-6256ABF2D6E5}" type="presParOf" srcId="{833F34A3-9C35-48AB-AFD1-2A46E5BFDAA0}" destId="{7FDFCAA4-B64A-4C92-9847-95CA6C37A3A8}" srcOrd="1" destOrd="0" presId="urn:microsoft.com/office/officeart/2008/layout/BendingPictureSemiTransparentText"/>
    <dgm:cxn modelId="{BF0DDC0C-A648-4502-A67E-86961B7EE3BD}" type="presParOf" srcId="{45583AE4-9321-46B2-B838-68F442A8C58C}" destId="{9C3F3FD4-3364-497F-AC54-0ABBE1755528}" srcOrd="1" destOrd="0" presId="urn:microsoft.com/office/officeart/2008/layout/BendingPictureSemiTransparentText"/>
    <dgm:cxn modelId="{F629035F-B977-4255-98F7-4BAADD4BB6A1}" type="presParOf" srcId="{45583AE4-9321-46B2-B838-68F442A8C58C}" destId="{C5AE82A1-B028-4416-8524-CE41D487F87D}" srcOrd="2" destOrd="0" presId="urn:microsoft.com/office/officeart/2008/layout/BendingPictureSemiTransparentText"/>
    <dgm:cxn modelId="{4E08A32F-EBB5-4228-9098-285BA2630A83}" type="presParOf" srcId="{C5AE82A1-B028-4416-8524-CE41D487F87D}" destId="{A62E6106-8D68-4543-94F2-20001C9B20B1}" srcOrd="0" destOrd="0" presId="urn:microsoft.com/office/officeart/2008/layout/BendingPictureSemiTransparentText"/>
    <dgm:cxn modelId="{6877618D-9FFC-437E-BFDB-D5E0444B8617}" type="presParOf" srcId="{C5AE82A1-B028-4416-8524-CE41D487F87D}" destId="{32791FC2-FA20-4718-8293-F9DE465905F3}" srcOrd="1" destOrd="0" presId="urn:microsoft.com/office/officeart/2008/layout/BendingPictureSemiTransparentText"/>
    <dgm:cxn modelId="{FB709B61-5FF5-45C7-BAEA-9C8D80973A14}" type="presParOf" srcId="{45583AE4-9321-46B2-B838-68F442A8C58C}" destId="{C33C3A05-92AE-4234-8A92-4EF17C15B9D3}" srcOrd="3" destOrd="0" presId="urn:microsoft.com/office/officeart/2008/layout/BendingPictureSemiTransparentText"/>
    <dgm:cxn modelId="{00A45E9A-0D8E-4FA3-90DB-5CAE21FFC2C7}" type="presParOf" srcId="{45583AE4-9321-46B2-B838-68F442A8C58C}" destId="{2B3069E8-8951-408D-A654-80C028C2E4AB}" srcOrd="4" destOrd="0" presId="urn:microsoft.com/office/officeart/2008/layout/BendingPictureSemiTransparentText"/>
    <dgm:cxn modelId="{5A888F48-9D35-43A9-B615-C72008E2FA4D}" type="presParOf" srcId="{2B3069E8-8951-408D-A654-80C028C2E4AB}" destId="{78C19E5F-5438-466A-B34F-5DB5ABE6A84F}" srcOrd="0" destOrd="0" presId="urn:microsoft.com/office/officeart/2008/layout/BendingPictureSemiTransparentText"/>
    <dgm:cxn modelId="{2E35889C-20F2-42F7-B5F5-098B6F8F0453}" type="presParOf" srcId="{2B3069E8-8951-408D-A654-80C028C2E4AB}" destId="{228AB580-202E-4D9E-8DE5-1736E357A98E}" srcOrd="1" destOrd="0" presId="urn:microsoft.com/office/officeart/2008/layout/BendingPictureSemiTransparentText"/>
    <dgm:cxn modelId="{02704C3B-BB26-4ACC-B2F1-5AFEC6CB17C6}" type="presParOf" srcId="{45583AE4-9321-46B2-B838-68F442A8C58C}" destId="{C29AF1F7-1943-4DF6-BEB2-AB13BBEFAFFF}" srcOrd="5" destOrd="0" presId="urn:microsoft.com/office/officeart/2008/layout/BendingPictureSemiTransparentText"/>
    <dgm:cxn modelId="{BBB49CF4-EEFA-48DD-B378-268938E128A7}" type="presParOf" srcId="{45583AE4-9321-46B2-B838-68F442A8C58C}" destId="{E4F76347-152B-400D-9236-81200B6EDA76}" srcOrd="6" destOrd="0" presId="urn:microsoft.com/office/officeart/2008/layout/BendingPictureSemiTransparentText"/>
    <dgm:cxn modelId="{9B4102A1-3334-4607-B8F0-91B5C3237A5A}" type="presParOf" srcId="{E4F76347-152B-400D-9236-81200B6EDA76}" destId="{CD945E80-A27C-4E14-A09B-5F258AD76E84}" srcOrd="0" destOrd="0" presId="urn:microsoft.com/office/officeart/2008/layout/BendingPictureSemiTransparentText"/>
    <dgm:cxn modelId="{8CF4B505-C670-428C-A4B8-08E0296B650D}" type="presParOf" srcId="{E4F76347-152B-400D-9236-81200B6EDA76}" destId="{AB25CFDC-9776-473A-BE6D-CEDF883356D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1" csCatId="colorful" phldr="1"/>
      <dgm:spPr/>
    </dgm:pt>
    <dgm:pt modelId="{538710EC-F8E9-474C-8108-3157575F2CC3}">
      <dgm:prSet phldrT="[Text]" custT="1"/>
      <dgm:spPr>
        <a:solidFill>
          <a:schemeClr val="bg1">
            <a:lumMod val="75000"/>
            <a:lumOff val="25000"/>
            <a:alpha val="98000"/>
          </a:schemeClr>
        </a:solidFill>
      </dgm:spPr>
      <dgm:t>
        <a:bodyPr/>
        <a:lstStyle/>
        <a:p>
          <a:r>
            <a:rPr lang="en-US" sz="4000" strike="sngStrike" dirty="0" smtClean="0">
              <a:latin typeface="Franklin Gothic Medium Cond" panose="020B0606030402020204" pitchFamily="34" charset="0"/>
            </a:rPr>
            <a:t>IGST: efficient logistics</a:t>
          </a:r>
          <a:endParaRPr lang="en-US" sz="4000" strike="sngStrike" dirty="0">
            <a:latin typeface="Franklin Gothic Medium Cond" panose="020B0606030402020204" pitchFamily="34" charset="0"/>
          </a:endParaRPr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 sz="4000"/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 sz="4000"/>
        </a:p>
      </dgm:t>
    </dgm:pt>
    <dgm:pt modelId="{9CE786C8-5653-41CB-8D7B-8CF1776F832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err="1" smtClean="0">
              <a:latin typeface="Franklin Gothic Medium Cond" panose="020B0606030402020204" pitchFamily="34" charset="0"/>
            </a:rPr>
            <a:t>Ancillarisation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 sz="4000"/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 sz="4000"/>
        </a:p>
      </dgm:t>
    </dgm:pt>
    <dgm:pt modelId="{58B9D700-0EAA-4D68-A691-FE004AE6EF37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Same “Base” computation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 sz="4000"/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 sz="4000"/>
        </a:p>
      </dgm:t>
    </dgm:pt>
    <dgm:pt modelId="{9D53F5D3-66D4-4774-A4EF-051A9A29CAD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Zero rated Exports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 sz="4000"/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 sz="4000"/>
        </a:p>
      </dgm:t>
    </dgm:pt>
    <dgm:pt modelId="{45583AE4-9321-46B2-B838-68F442A8C58C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833F34A3-9C35-48AB-AFD1-2A46E5BFDAA0}" type="pres">
      <dgm:prSet presAssocID="{538710EC-F8E9-474C-8108-3157575F2CC3}" presName="composite" presStyleCnt="0"/>
      <dgm:spPr/>
    </dgm:pt>
    <dgm:pt modelId="{3AEA03AF-AEBF-4CFE-8A9E-DFE54526C039}" type="pres">
      <dgm:prSet presAssocID="{538710EC-F8E9-474C-8108-3157575F2CC3}" presName="rect1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FDFCAA4-B64A-4C92-9847-95CA6C37A3A8}" type="pres">
      <dgm:prSet presAssocID="{538710EC-F8E9-474C-8108-3157575F2CC3}" presName="rect2" presStyleLbl="trBgShp" presStyleIdx="0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F3FD4-3364-497F-AC54-0ABBE1755528}" type="pres">
      <dgm:prSet presAssocID="{9BD99A0A-FA68-420D-9FB7-21E123772D92}" presName="sibTrans" presStyleCnt="0"/>
      <dgm:spPr/>
    </dgm:pt>
    <dgm:pt modelId="{C5AE82A1-B028-4416-8524-CE41D487F87D}" type="pres">
      <dgm:prSet presAssocID="{9CE786C8-5653-41CB-8D7B-8CF1776F8325}" presName="composite" presStyleCnt="0"/>
      <dgm:spPr/>
    </dgm:pt>
    <dgm:pt modelId="{A62E6106-8D68-4543-94F2-20001C9B20B1}" type="pres">
      <dgm:prSet presAssocID="{9CE786C8-5653-41CB-8D7B-8CF1776F8325}" presName="rect1" presStyleLbl="bgShp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2791FC2-FA20-4718-8293-F9DE465905F3}" type="pres">
      <dgm:prSet presAssocID="{9CE786C8-5653-41CB-8D7B-8CF1776F8325}" presName="rect2" presStyleLbl="trBgShp" presStyleIdx="1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C3A05-92AE-4234-8A92-4EF17C15B9D3}" type="pres">
      <dgm:prSet presAssocID="{310E0705-9B82-4D99-81DD-BC762CF4827A}" presName="sibTrans" presStyleCnt="0"/>
      <dgm:spPr/>
    </dgm:pt>
    <dgm:pt modelId="{2B3069E8-8951-408D-A654-80C028C2E4AB}" type="pres">
      <dgm:prSet presAssocID="{58B9D700-0EAA-4D68-A691-FE004AE6EF37}" presName="composite" presStyleCnt="0"/>
      <dgm:spPr/>
    </dgm:pt>
    <dgm:pt modelId="{78C19E5F-5438-466A-B34F-5DB5ABE6A84F}" type="pres">
      <dgm:prSet presAssocID="{58B9D700-0EAA-4D68-A691-FE004AE6EF37}" presName="rect1" presStyleLbl="bgShp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28AB580-202E-4D9E-8DE5-1736E357A98E}" type="pres">
      <dgm:prSet presAssocID="{58B9D700-0EAA-4D68-A691-FE004AE6EF37}" presName="rect2" presStyleLbl="trBgShp" presStyleIdx="2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AF1F7-1943-4DF6-BEB2-AB13BBEFAFFF}" type="pres">
      <dgm:prSet presAssocID="{2361AF66-B49E-45D2-BD0B-6C6BFD2D9F73}" presName="sibTrans" presStyleCnt="0"/>
      <dgm:spPr/>
    </dgm:pt>
    <dgm:pt modelId="{E4F76347-152B-400D-9236-81200B6EDA76}" type="pres">
      <dgm:prSet presAssocID="{9D53F5D3-66D4-4774-A4EF-051A9A29CAD5}" presName="composite" presStyleCnt="0"/>
      <dgm:spPr/>
    </dgm:pt>
    <dgm:pt modelId="{CD945E80-A27C-4E14-A09B-5F258AD76E84}" type="pres">
      <dgm:prSet presAssocID="{9D53F5D3-66D4-4774-A4EF-051A9A29CAD5}" presName="rect1" presStyleLbl="bgShp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B25CFDC-9776-473A-BE6D-CEDF883356DA}" type="pres">
      <dgm:prSet presAssocID="{9D53F5D3-66D4-4774-A4EF-051A9A29CAD5}" presName="rect2" presStyleLbl="trBgShp" presStyleIdx="3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4917ED8B-1294-42E1-A671-3C0074D47401}" type="presOf" srcId="{538710EC-F8E9-474C-8108-3157575F2CC3}" destId="{7FDFCAA4-B64A-4C92-9847-95CA6C37A3A8}" srcOrd="0" destOrd="0" presId="urn:microsoft.com/office/officeart/2008/layout/BendingPictureSemiTransparentText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95F858AE-A750-4676-8560-63F68F15B3F1}" type="presOf" srcId="{58B9D700-0EAA-4D68-A691-FE004AE6EF37}" destId="{228AB580-202E-4D9E-8DE5-1736E357A98E}" srcOrd="0" destOrd="0" presId="urn:microsoft.com/office/officeart/2008/layout/BendingPictureSemiTransparentText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6DB9D7C7-2C08-421F-945F-E9DBADD96923}" type="presOf" srcId="{AF829CD7-5AFC-4E93-9A82-A19F00252310}" destId="{45583AE4-9321-46B2-B838-68F442A8C58C}" srcOrd="0" destOrd="0" presId="urn:microsoft.com/office/officeart/2008/layout/BendingPictureSemiTransparentText"/>
    <dgm:cxn modelId="{14A79FB3-7603-44A5-A3BF-036CDC9D4906}" type="presOf" srcId="{9CE786C8-5653-41CB-8D7B-8CF1776F8325}" destId="{32791FC2-FA20-4718-8293-F9DE465905F3}" srcOrd="0" destOrd="0" presId="urn:microsoft.com/office/officeart/2008/layout/BendingPictureSemiTransparentText"/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272A042A-F483-450D-B98E-052CE5C35E7A}" type="presOf" srcId="{9D53F5D3-66D4-4774-A4EF-051A9A29CAD5}" destId="{AB25CFDC-9776-473A-BE6D-CEDF883356DA}" srcOrd="0" destOrd="0" presId="urn:microsoft.com/office/officeart/2008/layout/BendingPictureSemiTransparentText"/>
    <dgm:cxn modelId="{7DCE3807-D397-49D6-9887-5D209DA809C8}" type="presParOf" srcId="{45583AE4-9321-46B2-B838-68F442A8C58C}" destId="{833F34A3-9C35-48AB-AFD1-2A46E5BFDAA0}" srcOrd="0" destOrd="0" presId="urn:microsoft.com/office/officeart/2008/layout/BendingPictureSemiTransparentText"/>
    <dgm:cxn modelId="{B2095099-A95D-4971-8BC6-32135957A8B2}" type="presParOf" srcId="{833F34A3-9C35-48AB-AFD1-2A46E5BFDAA0}" destId="{3AEA03AF-AEBF-4CFE-8A9E-DFE54526C039}" srcOrd="0" destOrd="0" presId="urn:microsoft.com/office/officeart/2008/layout/BendingPictureSemiTransparentText"/>
    <dgm:cxn modelId="{4DCBB1F5-AFCC-4879-B1E7-FBEAA3C52E79}" type="presParOf" srcId="{833F34A3-9C35-48AB-AFD1-2A46E5BFDAA0}" destId="{7FDFCAA4-B64A-4C92-9847-95CA6C37A3A8}" srcOrd="1" destOrd="0" presId="urn:microsoft.com/office/officeart/2008/layout/BendingPictureSemiTransparentText"/>
    <dgm:cxn modelId="{8C10CCBE-FA2F-47C3-8F95-EE273D5A17B8}" type="presParOf" srcId="{45583AE4-9321-46B2-B838-68F442A8C58C}" destId="{9C3F3FD4-3364-497F-AC54-0ABBE1755528}" srcOrd="1" destOrd="0" presId="urn:microsoft.com/office/officeart/2008/layout/BendingPictureSemiTransparentText"/>
    <dgm:cxn modelId="{145281C3-FC76-4E89-9F49-22AF2F6BB4A8}" type="presParOf" srcId="{45583AE4-9321-46B2-B838-68F442A8C58C}" destId="{C5AE82A1-B028-4416-8524-CE41D487F87D}" srcOrd="2" destOrd="0" presId="urn:microsoft.com/office/officeart/2008/layout/BendingPictureSemiTransparentText"/>
    <dgm:cxn modelId="{BB87AAF0-FA5D-487B-AFFA-CB65DE62A0D5}" type="presParOf" srcId="{C5AE82A1-B028-4416-8524-CE41D487F87D}" destId="{A62E6106-8D68-4543-94F2-20001C9B20B1}" srcOrd="0" destOrd="0" presId="urn:microsoft.com/office/officeart/2008/layout/BendingPictureSemiTransparentText"/>
    <dgm:cxn modelId="{0CDCFC1D-8DA0-4497-86AD-23E56C115DC6}" type="presParOf" srcId="{C5AE82A1-B028-4416-8524-CE41D487F87D}" destId="{32791FC2-FA20-4718-8293-F9DE465905F3}" srcOrd="1" destOrd="0" presId="urn:microsoft.com/office/officeart/2008/layout/BendingPictureSemiTransparentText"/>
    <dgm:cxn modelId="{0293972B-3DFA-4C42-8933-A41E8B4BFBD4}" type="presParOf" srcId="{45583AE4-9321-46B2-B838-68F442A8C58C}" destId="{C33C3A05-92AE-4234-8A92-4EF17C15B9D3}" srcOrd="3" destOrd="0" presId="urn:microsoft.com/office/officeart/2008/layout/BendingPictureSemiTransparentText"/>
    <dgm:cxn modelId="{0B6DA737-6B1F-4852-A49E-51ABDEA74284}" type="presParOf" srcId="{45583AE4-9321-46B2-B838-68F442A8C58C}" destId="{2B3069E8-8951-408D-A654-80C028C2E4AB}" srcOrd="4" destOrd="0" presId="urn:microsoft.com/office/officeart/2008/layout/BendingPictureSemiTransparentText"/>
    <dgm:cxn modelId="{984E3C2C-E0AB-44FF-884E-AFA1163B33A6}" type="presParOf" srcId="{2B3069E8-8951-408D-A654-80C028C2E4AB}" destId="{78C19E5F-5438-466A-B34F-5DB5ABE6A84F}" srcOrd="0" destOrd="0" presId="urn:microsoft.com/office/officeart/2008/layout/BendingPictureSemiTransparentText"/>
    <dgm:cxn modelId="{88931B9A-9D8A-47FF-BE3A-B75F58C2419A}" type="presParOf" srcId="{2B3069E8-8951-408D-A654-80C028C2E4AB}" destId="{228AB580-202E-4D9E-8DE5-1736E357A98E}" srcOrd="1" destOrd="0" presId="urn:microsoft.com/office/officeart/2008/layout/BendingPictureSemiTransparentText"/>
    <dgm:cxn modelId="{E9D92A3A-B7F3-4025-AC3C-DFA0281AEA4C}" type="presParOf" srcId="{45583AE4-9321-46B2-B838-68F442A8C58C}" destId="{C29AF1F7-1943-4DF6-BEB2-AB13BBEFAFFF}" srcOrd="5" destOrd="0" presId="urn:microsoft.com/office/officeart/2008/layout/BendingPictureSemiTransparentText"/>
    <dgm:cxn modelId="{DDA555FF-39E8-4BC1-BB96-C8E9B689E3CB}" type="presParOf" srcId="{45583AE4-9321-46B2-B838-68F442A8C58C}" destId="{E4F76347-152B-400D-9236-81200B6EDA76}" srcOrd="6" destOrd="0" presId="urn:microsoft.com/office/officeart/2008/layout/BendingPictureSemiTransparentText"/>
    <dgm:cxn modelId="{78852D95-3B12-4051-BA9D-BD0AB066D9D4}" type="presParOf" srcId="{E4F76347-152B-400D-9236-81200B6EDA76}" destId="{CD945E80-A27C-4E14-A09B-5F258AD76E84}" srcOrd="0" destOrd="0" presId="urn:microsoft.com/office/officeart/2008/layout/BendingPictureSemiTransparentText"/>
    <dgm:cxn modelId="{45057A20-1A85-4449-A6DC-5AB5E4EDDC1D}" type="presParOf" srcId="{E4F76347-152B-400D-9236-81200B6EDA76}" destId="{AB25CFDC-9776-473A-BE6D-CEDF883356D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1" csCatId="colorful" phldr="1"/>
      <dgm:spPr/>
    </dgm:pt>
    <dgm:pt modelId="{538710EC-F8E9-474C-8108-3157575F2CC3}">
      <dgm:prSet phldrT="[Text]" custT="1"/>
      <dgm:spPr>
        <a:solidFill>
          <a:schemeClr val="tx2">
            <a:lumMod val="10000"/>
            <a:alpha val="98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4000" strike="sngStrike" dirty="0" smtClean="0">
              <a:latin typeface="Franklin Gothic Medium Cond" panose="020B0606030402020204" pitchFamily="34" charset="0"/>
            </a:rPr>
            <a:t>IGST: efficient logistics</a:t>
          </a:r>
          <a:endParaRPr lang="en-US" sz="4000" strike="sngStrike" dirty="0">
            <a:latin typeface="Franklin Gothic Medium Cond" panose="020B0606030402020204" pitchFamily="34" charset="0"/>
          </a:endParaRPr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 sz="4000"/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 sz="4000"/>
        </a:p>
      </dgm:t>
    </dgm:pt>
    <dgm:pt modelId="{9CE786C8-5653-41CB-8D7B-8CF1776F8325}">
      <dgm:prSet phldrT="[Text]" custT="1"/>
      <dgm:spPr>
        <a:solidFill>
          <a:schemeClr val="tx2">
            <a:lumMod val="10000"/>
            <a:alpha val="98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4000" strike="sngStrike" dirty="0" err="1" smtClean="0">
              <a:latin typeface="Franklin Gothic Medium Cond" panose="020B0606030402020204" pitchFamily="34" charset="0"/>
            </a:rPr>
            <a:t>Ancillarisation</a:t>
          </a:r>
          <a:endParaRPr lang="en-US" sz="4000" strike="sngStrike" dirty="0">
            <a:latin typeface="Franklin Gothic Medium Cond" panose="020B0606030402020204" pitchFamily="34" charset="0"/>
          </a:endParaRPr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 sz="4000"/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 sz="4000"/>
        </a:p>
      </dgm:t>
    </dgm:pt>
    <dgm:pt modelId="{58B9D700-0EAA-4D68-A691-FE004AE6EF37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Same “Base” computation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 sz="4000"/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 sz="4000"/>
        </a:p>
      </dgm:t>
    </dgm:pt>
    <dgm:pt modelId="{9D53F5D3-66D4-4774-A4EF-051A9A29CAD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Zero rated Exports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 sz="4000"/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 sz="4000"/>
        </a:p>
      </dgm:t>
    </dgm:pt>
    <dgm:pt modelId="{45583AE4-9321-46B2-B838-68F442A8C58C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833F34A3-9C35-48AB-AFD1-2A46E5BFDAA0}" type="pres">
      <dgm:prSet presAssocID="{538710EC-F8E9-474C-8108-3157575F2CC3}" presName="composite" presStyleCnt="0"/>
      <dgm:spPr/>
    </dgm:pt>
    <dgm:pt modelId="{3AEA03AF-AEBF-4CFE-8A9E-DFE54526C039}" type="pres">
      <dgm:prSet presAssocID="{538710EC-F8E9-474C-8108-3157575F2CC3}" presName="rect1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FDFCAA4-B64A-4C92-9847-95CA6C37A3A8}" type="pres">
      <dgm:prSet presAssocID="{538710EC-F8E9-474C-8108-3157575F2CC3}" presName="rect2" presStyleLbl="trBgShp" presStyleIdx="0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F3FD4-3364-497F-AC54-0ABBE1755528}" type="pres">
      <dgm:prSet presAssocID="{9BD99A0A-FA68-420D-9FB7-21E123772D92}" presName="sibTrans" presStyleCnt="0"/>
      <dgm:spPr/>
    </dgm:pt>
    <dgm:pt modelId="{C5AE82A1-B028-4416-8524-CE41D487F87D}" type="pres">
      <dgm:prSet presAssocID="{9CE786C8-5653-41CB-8D7B-8CF1776F8325}" presName="composite" presStyleCnt="0"/>
      <dgm:spPr/>
    </dgm:pt>
    <dgm:pt modelId="{A62E6106-8D68-4543-94F2-20001C9B20B1}" type="pres">
      <dgm:prSet presAssocID="{9CE786C8-5653-41CB-8D7B-8CF1776F8325}" presName="rect1" presStyleLbl="bgShp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2791FC2-FA20-4718-8293-F9DE465905F3}" type="pres">
      <dgm:prSet presAssocID="{9CE786C8-5653-41CB-8D7B-8CF1776F8325}" presName="rect2" presStyleLbl="trBgShp" presStyleIdx="1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C3A05-92AE-4234-8A92-4EF17C15B9D3}" type="pres">
      <dgm:prSet presAssocID="{310E0705-9B82-4D99-81DD-BC762CF4827A}" presName="sibTrans" presStyleCnt="0"/>
      <dgm:spPr/>
    </dgm:pt>
    <dgm:pt modelId="{2B3069E8-8951-408D-A654-80C028C2E4AB}" type="pres">
      <dgm:prSet presAssocID="{58B9D700-0EAA-4D68-A691-FE004AE6EF37}" presName="composite" presStyleCnt="0"/>
      <dgm:spPr/>
    </dgm:pt>
    <dgm:pt modelId="{78C19E5F-5438-466A-B34F-5DB5ABE6A84F}" type="pres">
      <dgm:prSet presAssocID="{58B9D700-0EAA-4D68-A691-FE004AE6EF37}" presName="rect1" presStyleLbl="bgShp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28AB580-202E-4D9E-8DE5-1736E357A98E}" type="pres">
      <dgm:prSet presAssocID="{58B9D700-0EAA-4D68-A691-FE004AE6EF37}" presName="rect2" presStyleLbl="trBgShp" presStyleIdx="2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AF1F7-1943-4DF6-BEB2-AB13BBEFAFFF}" type="pres">
      <dgm:prSet presAssocID="{2361AF66-B49E-45D2-BD0B-6C6BFD2D9F73}" presName="sibTrans" presStyleCnt="0"/>
      <dgm:spPr/>
    </dgm:pt>
    <dgm:pt modelId="{E4F76347-152B-400D-9236-81200B6EDA76}" type="pres">
      <dgm:prSet presAssocID="{9D53F5D3-66D4-4774-A4EF-051A9A29CAD5}" presName="composite" presStyleCnt="0"/>
      <dgm:spPr/>
    </dgm:pt>
    <dgm:pt modelId="{CD945E80-A27C-4E14-A09B-5F258AD76E84}" type="pres">
      <dgm:prSet presAssocID="{9D53F5D3-66D4-4774-A4EF-051A9A29CAD5}" presName="rect1" presStyleLbl="bgShp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B25CFDC-9776-473A-BE6D-CEDF883356DA}" type="pres">
      <dgm:prSet presAssocID="{9D53F5D3-66D4-4774-A4EF-051A9A29CAD5}" presName="rect2" presStyleLbl="trBgShp" presStyleIdx="3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EA3437-6AE8-4597-B6CB-A889A31355D3}" type="presOf" srcId="{AF829CD7-5AFC-4E93-9A82-A19F00252310}" destId="{45583AE4-9321-46B2-B838-68F442A8C58C}" srcOrd="0" destOrd="0" presId="urn:microsoft.com/office/officeart/2008/layout/BendingPictureSemiTransparentText"/>
    <dgm:cxn modelId="{03B21AE8-E6B0-47AA-B130-FFAD662709D7}" type="presOf" srcId="{9CE786C8-5653-41CB-8D7B-8CF1776F8325}" destId="{32791FC2-FA20-4718-8293-F9DE465905F3}" srcOrd="0" destOrd="0" presId="urn:microsoft.com/office/officeart/2008/layout/BendingPictureSemiTransparentText"/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AD0B6254-8856-4C1B-85A0-DC66786439C1}" type="presOf" srcId="{538710EC-F8E9-474C-8108-3157575F2CC3}" destId="{7FDFCAA4-B64A-4C92-9847-95CA6C37A3A8}" srcOrd="0" destOrd="0" presId="urn:microsoft.com/office/officeart/2008/layout/BendingPictureSemiTransparentText"/>
    <dgm:cxn modelId="{C3D52392-D2DC-4DF4-AFA6-1387CE6602D7}" type="presOf" srcId="{58B9D700-0EAA-4D68-A691-FE004AE6EF37}" destId="{228AB580-202E-4D9E-8DE5-1736E357A98E}" srcOrd="0" destOrd="0" presId="urn:microsoft.com/office/officeart/2008/layout/BendingPictureSemiTransparentText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12D95654-CB5F-4F57-9D37-1E724F1BD1F6}" type="presOf" srcId="{9D53F5D3-66D4-4774-A4EF-051A9A29CAD5}" destId="{AB25CFDC-9776-473A-BE6D-CEDF883356DA}" srcOrd="0" destOrd="0" presId="urn:microsoft.com/office/officeart/2008/layout/BendingPictureSemiTransparentText"/>
    <dgm:cxn modelId="{B5F4E137-CCA2-4AB5-AE61-6C6555883858}" type="presParOf" srcId="{45583AE4-9321-46B2-B838-68F442A8C58C}" destId="{833F34A3-9C35-48AB-AFD1-2A46E5BFDAA0}" srcOrd="0" destOrd="0" presId="urn:microsoft.com/office/officeart/2008/layout/BendingPictureSemiTransparentText"/>
    <dgm:cxn modelId="{2EA97407-CF17-4630-B299-BFD980ACFE09}" type="presParOf" srcId="{833F34A3-9C35-48AB-AFD1-2A46E5BFDAA0}" destId="{3AEA03AF-AEBF-4CFE-8A9E-DFE54526C039}" srcOrd="0" destOrd="0" presId="urn:microsoft.com/office/officeart/2008/layout/BendingPictureSemiTransparentText"/>
    <dgm:cxn modelId="{8048A92C-98A5-4D14-869D-69A2C405BD05}" type="presParOf" srcId="{833F34A3-9C35-48AB-AFD1-2A46E5BFDAA0}" destId="{7FDFCAA4-B64A-4C92-9847-95CA6C37A3A8}" srcOrd="1" destOrd="0" presId="urn:microsoft.com/office/officeart/2008/layout/BendingPictureSemiTransparentText"/>
    <dgm:cxn modelId="{16FC49F5-DBB9-4097-BFBE-282FA24FD56A}" type="presParOf" srcId="{45583AE4-9321-46B2-B838-68F442A8C58C}" destId="{9C3F3FD4-3364-497F-AC54-0ABBE1755528}" srcOrd="1" destOrd="0" presId="urn:microsoft.com/office/officeart/2008/layout/BendingPictureSemiTransparentText"/>
    <dgm:cxn modelId="{22D0017C-76E2-4FC9-8707-32A9E9F29A3D}" type="presParOf" srcId="{45583AE4-9321-46B2-B838-68F442A8C58C}" destId="{C5AE82A1-B028-4416-8524-CE41D487F87D}" srcOrd="2" destOrd="0" presId="urn:microsoft.com/office/officeart/2008/layout/BendingPictureSemiTransparentText"/>
    <dgm:cxn modelId="{75C300A5-0F92-4EF9-8382-3862D9CBBB5A}" type="presParOf" srcId="{C5AE82A1-B028-4416-8524-CE41D487F87D}" destId="{A62E6106-8D68-4543-94F2-20001C9B20B1}" srcOrd="0" destOrd="0" presId="urn:microsoft.com/office/officeart/2008/layout/BendingPictureSemiTransparentText"/>
    <dgm:cxn modelId="{42C02FBC-B51F-42F7-A8D4-F42E010A1FCA}" type="presParOf" srcId="{C5AE82A1-B028-4416-8524-CE41D487F87D}" destId="{32791FC2-FA20-4718-8293-F9DE465905F3}" srcOrd="1" destOrd="0" presId="urn:microsoft.com/office/officeart/2008/layout/BendingPictureSemiTransparentText"/>
    <dgm:cxn modelId="{E576C162-3651-44F9-AE1F-019030B1D8CA}" type="presParOf" srcId="{45583AE4-9321-46B2-B838-68F442A8C58C}" destId="{C33C3A05-92AE-4234-8A92-4EF17C15B9D3}" srcOrd="3" destOrd="0" presId="urn:microsoft.com/office/officeart/2008/layout/BendingPictureSemiTransparentText"/>
    <dgm:cxn modelId="{2C448F4C-63DE-4DB2-8630-701E9A481E4A}" type="presParOf" srcId="{45583AE4-9321-46B2-B838-68F442A8C58C}" destId="{2B3069E8-8951-408D-A654-80C028C2E4AB}" srcOrd="4" destOrd="0" presId="urn:microsoft.com/office/officeart/2008/layout/BendingPictureSemiTransparentText"/>
    <dgm:cxn modelId="{648B29BA-DE24-4A2E-8770-1177131230AA}" type="presParOf" srcId="{2B3069E8-8951-408D-A654-80C028C2E4AB}" destId="{78C19E5F-5438-466A-B34F-5DB5ABE6A84F}" srcOrd="0" destOrd="0" presId="urn:microsoft.com/office/officeart/2008/layout/BendingPictureSemiTransparentText"/>
    <dgm:cxn modelId="{DCEB2E4F-E921-48E6-A294-72807A212AB2}" type="presParOf" srcId="{2B3069E8-8951-408D-A654-80C028C2E4AB}" destId="{228AB580-202E-4D9E-8DE5-1736E357A98E}" srcOrd="1" destOrd="0" presId="urn:microsoft.com/office/officeart/2008/layout/BendingPictureSemiTransparentText"/>
    <dgm:cxn modelId="{F1CC8E26-9C58-4D84-9E26-CBCD5B5F1F29}" type="presParOf" srcId="{45583AE4-9321-46B2-B838-68F442A8C58C}" destId="{C29AF1F7-1943-4DF6-BEB2-AB13BBEFAFFF}" srcOrd="5" destOrd="0" presId="urn:microsoft.com/office/officeart/2008/layout/BendingPictureSemiTransparentText"/>
    <dgm:cxn modelId="{3D84EBEA-2113-433B-81CC-1441AB62FA8F}" type="presParOf" srcId="{45583AE4-9321-46B2-B838-68F442A8C58C}" destId="{E4F76347-152B-400D-9236-81200B6EDA76}" srcOrd="6" destOrd="0" presId="urn:microsoft.com/office/officeart/2008/layout/BendingPictureSemiTransparentText"/>
    <dgm:cxn modelId="{662AAF4E-CA49-4FB0-8C96-9D6BC27694D2}" type="presParOf" srcId="{E4F76347-152B-400D-9236-81200B6EDA76}" destId="{CD945E80-A27C-4E14-A09B-5F258AD76E84}" srcOrd="0" destOrd="0" presId="urn:microsoft.com/office/officeart/2008/layout/BendingPictureSemiTransparentText"/>
    <dgm:cxn modelId="{6AEFDB3A-3C53-491B-8FA7-D963A0152CDA}" type="presParOf" srcId="{E4F76347-152B-400D-9236-81200B6EDA76}" destId="{AB25CFDC-9776-473A-BE6D-CEDF883356D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1" csCatId="colorful" phldr="1"/>
      <dgm:spPr/>
    </dgm:pt>
    <dgm:pt modelId="{538710EC-F8E9-474C-8108-3157575F2CC3}">
      <dgm:prSet phldrT="[Text]" custT="1"/>
      <dgm:spPr>
        <a:solidFill>
          <a:schemeClr val="bg1">
            <a:lumMod val="75000"/>
            <a:lumOff val="25000"/>
            <a:alpha val="98000"/>
          </a:schemeClr>
        </a:solidFill>
      </dgm:spPr>
      <dgm:t>
        <a:bodyPr/>
        <a:lstStyle/>
        <a:p>
          <a:r>
            <a:rPr lang="en-US" sz="4000" strike="sngStrike" dirty="0" smtClean="0">
              <a:latin typeface="Franklin Gothic Medium Cond" panose="020B0606030402020204" pitchFamily="34" charset="0"/>
            </a:rPr>
            <a:t>IGST: efficient logistics</a:t>
          </a:r>
          <a:endParaRPr lang="en-US" sz="4000" strike="sngStrike" dirty="0">
            <a:latin typeface="Franklin Gothic Medium Cond" panose="020B0606030402020204" pitchFamily="34" charset="0"/>
          </a:endParaRPr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 sz="4000"/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 sz="4000"/>
        </a:p>
      </dgm:t>
    </dgm:pt>
    <dgm:pt modelId="{9CE786C8-5653-41CB-8D7B-8CF1776F8325}">
      <dgm:prSet phldrT="[Text]" custT="1"/>
      <dgm:spPr>
        <a:solidFill>
          <a:schemeClr val="tx1">
            <a:lumMod val="50000"/>
            <a:alpha val="98000"/>
          </a:schemeClr>
        </a:solidFill>
      </dgm:spPr>
      <dgm:t>
        <a:bodyPr/>
        <a:lstStyle/>
        <a:p>
          <a:r>
            <a:rPr lang="en-US" sz="4000" strike="sngStrike" dirty="0" err="1" smtClean="0">
              <a:latin typeface="Franklin Gothic Medium Cond" panose="020B0606030402020204" pitchFamily="34" charset="0"/>
            </a:rPr>
            <a:t>Ancillarisation</a:t>
          </a:r>
          <a:endParaRPr lang="en-US" sz="4000" strike="sngStrike" dirty="0">
            <a:latin typeface="Franklin Gothic Medium Cond" panose="020B0606030402020204" pitchFamily="34" charset="0"/>
          </a:endParaRPr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 sz="4000"/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 sz="4000"/>
        </a:p>
      </dgm:t>
    </dgm:pt>
    <dgm:pt modelId="{58B9D700-0EAA-4D68-A691-FE004AE6EF37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Same “Base” computation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 sz="4000"/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 sz="4000"/>
        </a:p>
      </dgm:t>
    </dgm:pt>
    <dgm:pt modelId="{9D53F5D3-66D4-4774-A4EF-051A9A29CAD5}">
      <dgm:prSet phldrT="[Text]" custT="1"/>
      <dgm:spPr>
        <a:solidFill>
          <a:schemeClr val="accent6">
            <a:lumMod val="75000"/>
            <a:alpha val="98000"/>
          </a:schemeClr>
        </a:solidFill>
      </dgm:spPr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Zero rated Exports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 sz="4000"/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 sz="4000"/>
        </a:p>
      </dgm:t>
    </dgm:pt>
    <dgm:pt modelId="{45583AE4-9321-46B2-B838-68F442A8C58C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833F34A3-9C35-48AB-AFD1-2A46E5BFDAA0}" type="pres">
      <dgm:prSet presAssocID="{538710EC-F8E9-474C-8108-3157575F2CC3}" presName="composite" presStyleCnt="0"/>
      <dgm:spPr/>
    </dgm:pt>
    <dgm:pt modelId="{3AEA03AF-AEBF-4CFE-8A9E-DFE54526C039}" type="pres">
      <dgm:prSet presAssocID="{538710EC-F8E9-474C-8108-3157575F2CC3}" presName="rect1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FDFCAA4-B64A-4C92-9847-95CA6C37A3A8}" type="pres">
      <dgm:prSet presAssocID="{538710EC-F8E9-474C-8108-3157575F2CC3}" presName="rect2" presStyleLbl="trBgShp" presStyleIdx="0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F3FD4-3364-497F-AC54-0ABBE1755528}" type="pres">
      <dgm:prSet presAssocID="{9BD99A0A-FA68-420D-9FB7-21E123772D92}" presName="sibTrans" presStyleCnt="0"/>
      <dgm:spPr/>
    </dgm:pt>
    <dgm:pt modelId="{C5AE82A1-B028-4416-8524-CE41D487F87D}" type="pres">
      <dgm:prSet presAssocID="{9CE786C8-5653-41CB-8D7B-8CF1776F8325}" presName="composite" presStyleCnt="0"/>
      <dgm:spPr/>
    </dgm:pt>
    <dgm:pt modelId="{A62E6106-8D68-4543-94F2-20001C9B20B1}" type="pres">
      <dgm:prSet presAssocID="{9CE786C8-5653-41CB-8D7B-8CF1776F8325}" presName="rect1" presStyleLbl="bgShp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2791FC2-FA20-4718-8293-F9DE465905F3}" type="pres">
      <dgm:prSet presAssocID="{9CE786C8-5653-41CB-8D7B-8CF1776F8325}" presName="rect2" presStyleLbl="trBgShp" presStyleIdx="1" presStyleCnt="4" custScaleY="207301" custLinFactNeighborY="55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C3A05-92AE-4234-8A92-4EF17C15B9D3}" type="pres">
      <dgm:prSet presAssocID="{310E0705-9B82-4D99-81DD-BC762CF4827A}" presName="sibTrans" presStyleCnt="0"/>
      <dgm:spPr/>
    </dgm:pt>
    <dgm:pt modelId="{2B3069E8-8951-408D-A654-80C028C2E4AB}" type="pres">
      <dgm:prSet presAssocID="{58B9D700-0EAA-4D68-A691-FE004AE6EF37}" presName="composite" presStyleCnt="0"/>
      <dgm:spPr/>
    </dgm:pt>
    <dgm:pt modelId="{78C19E5F-5438-466A-B34F-5DB5ABE6A84F}" type="pres">
      <dgm:prSet presAssocID="{58B9D700-0EAA-4D68-A691-FE004AE6EF37}" presName="rect1" presStyleLbl="bgShp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28AB580-202E-4D9E-8DE5-1736E357A98E}" type="pres">
      <dgm:prSet presAssocID="{58B9D700-0EAA-4D68-A691-FE004AE6EF37}" presName="rect2" presStyleLbl="trBgShp" presStyleIdx="2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AF1F7-1943-4DF6-BEB2-AB13BBEFAFFF}" type="pres">
      <dgm:prSet presAssocID="{2361AF66-B49E-45D2-BD0B-6C6BFD2D9F73}" presName="sibTrans" presStyleCnt="0"/>
      <dgm:spPr/>
    </dgm:pt>
    <dgm:pt modelId="{E4F76347-152B-400D-9236-81200B6EDA76}" type="pres">
      <dgm:prSet presAssocID="{9D53F5D3-66D4-4774-A4EF-051A9A29CAD5}" presName="composite" presStyleCnt="0"/>
      <dgm:spPr/>
    </dgm:pt>
    <dgm:pt modelId="{CD945E80-A27C-4E14-A09B-5F258AD76E84}" type="pres">
      <dgm:prSet presAssocID="{9D53F5D3-66D4-4774-A4EF-051A9A29CAD5}" presName="rect1" presStyleLbl="bgShp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B25CFDC-9776-473A-BE6D-CEDF883356DA}" type="pres">
      <dgm:prSet presAssocID="{9D53F5D3-66D4-4774-A4EF-051A9A29CAD5}" presName="rect2" presStyleLbl="trBgShp" presStyleIdx="3" presStyleCnt="4" custScaleY="2073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979766-E13C-4377-BC03-2D948331D46F}" type="presOf" srcId="{9D53F5D3-66D4-4774-A4EF-051A9A29CAD5}" destId="{AB25CFDC-9776-473A-BE6D-CEDF883356DA}" srcOrd="0" destOrd="0" presId="urn:microsoft.com/office/officeart/2008/layout/BendingPictureSemiTransparentText"/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5EF22B5F-DC69-4266-AC63-394D033E1A94}" type="presOf" srcId="{9CE786C8-5653-41CB-8D7B-8CF1776F8325}" destId="{32791FC2-FA20-4718-8293-F9DE465905F3}" srcOrd="0" destOrd="0" presId="urn:microsoft.com/office/officeart/2008/layout/BendingPictureSemiTransparentText"/>
    <dgm:cxn modelId="{222095ED-8210-438C-81F7-4C3928C93204}" type="presOf" srcId="{538710EC-F8E9-474C-8108-3157575F2CC3}" destId="{7FDFCAA4-B64A-4C92-9847-95CA6C37A3A8}" srcOrd="0" destOrd="0" presId="urn:microsoft.com/office/officeart/2008/layout/BendingPictureSemiTransparentText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FF0100E0-1D3A-44CD-BC92-1BA096FEF3BA}" type="presOf" srcId="{58B9D700-0EAA-4D68-A691-FE004AE6EF37}" destId="{228AB580-202E-4D9E-8DE5-1736E357A98E}" srcOrd="0" destOrd="0" presId="urn:microsoft.com/office/officeart/2008/layout/BendingPictureSemiTransparentText"/>
    <dgm:cxn modelId="{BD4FBC12-5585-45EF-8CA9-A2113C98A5B3}" type="presOf" srcId="{AF829CD7-5AFC-4E93-9A82-A19F00252310}" destId="{45583AE4-9321-46B2-B838-68F442A8C58C}" srcOrd="0" destOrd="0" presId="urn:microsoft.com/office/officeart/2008/layout/BendingPictureSemiTransparentText"/>
    <dgm:cxn modelId="{4279C721-74C6-4BDB-A2D2-7962D5CAA70F}" type="presParOf" srcId="{45583AE4-9321-46B2-B838-68F442A8C58C}" destId="{833F34A3-9C35-48AB-AFD1-2A46E5BFDAA0}" srcOrd="0" destOrd="0" presId="urn:microsoft.com/office/officeart/2008/layout/BendingPictureSemiTransparentText"/>
    <dgm:cxn modelId="{1538F2E2-5D99-407B-BCFF-AF25298BCEE2}" type="presParOf" srcId="{833F34A3-9C35-48AB-AFD1-2A46E5BFDAA0}" destId="{3AEA03AF-AEBF-4CFE-8A9E-DFE54526C039}" srcOrd="0" destOrd="0" presId="urn:microsoft.com/office/officeart/2008/layout/BendingPictureSemiTransparentText"/>
    <dgm:cxn modelId="{74C81F59-17AB-43CA-811A-FBF967DE1231}" type="presParOf" srcId="{833F34A3-9C35-48AB-AFD1-2A46E5BFDAA0}" destId="{7FDFCAA4-B64A-4C92-9847-95CA6C37A3A8}" srcOrd="1" destOrd="0" presId="urn:microsoft.com/office/officeart/2008/layout/BendingPictureSemiTransparentText"/>
    <dgm:cxn modelId="{1F0E8624-A6C4-4344-9F61-D781E56984E8}" type="presParOf" srcId="{45583AE4-9321-46B2-B838-68F442A8C58C}" destId="{9C3F3FD4-3364-497F-AC54-0ABBE1755528}" srcOrd="1" destOrd="0" presId="urn:microsoft.com/office/officeart/2008/layout/BendingPictureSemiTransparentText"/>
    <dgm:cxn modelId="{6870144A-536D-4AE8-8773-7A512759EA74}" type="presParOf" srcId="{45583AE4-9321-46B2-B838-68F442A8C58C}" destId="{C5AE82A1-B028-4416-8524-CE41D487F87D}" srcOrd="2" destOrd="0" presId="urn:microsoft.com/office/officeart/2008/layout/BendingPictureSemiTransparentText"/>
    <dgm:cxn modelId="{06027932-D759-4F7D-8477-2F25E7BC6A4C}" type="presParOf" srcId="{C5AE82A1-B028-4416-8524-CE41D487F87D}" destId="{A62E6106-8D68-4543-94F2-20001C9B20B1}" srcOrd="0" destOrd="0" presId="urn:microsoft.com/office/officeart/2008/layout/BendingPictureSemiTransparentText"/>
    <dgm:cxn modelId="{99D6AB8F-FA80-4ECC-B952-346DE1178CDA}" type="presParOf" srcId="{C5AE82A1-B028-4416-8524-CE41D487F87D}" destId="{32791FC2-FA20-4718-8293-F9DE465905F3}" srcOrd="1" destOrd="0" presId="urn:microsoft.com/office/officeart/2008/layout/BendingPictureSemiTransparentText"/>
    <dgm:cxn modelId="{8D3BF4D3-AD2A-4E74-B656-D08785317FD1}" type="presParOf" srcId="{45583AE4-9321-46B2-B838-68F442A8C58C}" destId="{C33C3A05-92AE-4234-8A92-4EF17C15B9D3}" srcOrd="3" destOrd="0" presId="urn:microsoft.com/office/officeart/2008/layout/BendingPictureSemiTransparentText"/>
    <dgm:cxn modelId="{ABF043AC-E5B3-4E6B-A9EA-7B42F35183A4}" type="presParOf" srcId="{45583AE4-9321-46B2-B838-68F442A8C58C}" destId="{2B3069E8-8951-408D-A654-80C028C2E4AB}" srcOrd="4" destOrd="0" presId="urn:microsoft.com/office/officeart/2008/layout/BendingPictureSemiTransparentText"/>
    <dgm:cxn modelId="{BD1102F6-21D0-40C0-880A-F18E032F19E2}" type="presParOf" srcId="{2B3069E8-8951-408D-A654-80C028C2E4AB}" destId="{78C19E5F-5438-466A-B34F-5DB5ABE6A84F}" srcOrd="0" destOrd="0" presId="urn:microsoft.com/office/officeart/2008/layout/BendingPictureSemiTransparentText"/>
    <dgm:cxn modelId="{990B7B92-8F0C-40D2-B1E1-67F040BB9E13}" type="presParOf" srcId="{2B3069E8-8951-408D-A654-80C028C2E4AB}" destId="{228AB580-202E-4D9E-8DE5-1736E357A98E}" srcOrd="1" destOrd="0" presId="urn:microsoft.com/office/officeart/2008/layout/BendingPictureSemiTransparentText"/>
    <dgm:cxn modelId="{365CDA0C-14B2-480B-8649-4474A117E912}" type="presParOf" srcId="{45583AE4-9321-46B2-B838-68F442A8C58C}" destId="{C29AF1F7-1943-4DF6-BEB2-AB13BBEFAFFF}" srcOrd="5" destOrd="0" presId="urn:microsoft.com/office/officeart/2008/layout/BendingPictureSemiTransparentText"/>
    <dgm:cxn modelId="{CEC16C42-25DD-406C-9A42-3F2F7F4D760B}" type="presParOf" srcId="{45583AE4-9321-46B2-B838-68F442A8C58C}" destId="{E4F76347-152B-400D-9236-81200B6EDA76}" srcOrd="6" destOrd="0" presId="urn:microsoft.com/office/officeart/2008/layout/BendingPictureSemiTransparentText"/>
    <dgm:cxn modelId="{95F42CCE-F896-4501-9FE7-A32F0ACDA019}" type="presParOf" srcId="{E4F76347-152B-400D-9236-81200B6EDA76}" destId="{CD945E80-A27C-4E14-A09B-5F258AD76E84}" srcOrd="0" destOrd="0" presId="urn:microsoft.com/office/officeart/2008/layout/BendingPictureSemiTransparentText"/>
    <dgm:cxn modelId="{9E87F67B-F3AB-4E4B-9506-3F692F091A47}" type="presParOf" srcId="{E4F76347-152B-400D-9236-81200B6EDA76}" destId="{AB25CFDC-9776-473A-BE6D-CEDF883356D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E94833B-B119-4D1E-934B-5972C0318474}" type="doc">
      <dgm:prSet loTypeId="urn:microsoft.com/office/officeart/2008/layout/AlternatingPictureBlocks" loCatId="picture" qsTypeId="urn:microsoft.com/office/officeart/2005/8/quickstyle/simple4" qsCatId="simple" csTypeId="urn:microsoft.com/office/officeart/2005/8/colors/accent0_3" csCatId="mainScheme" phldr="1"/>
      <dgm:spPr/>
    </dgm:pt>
    <dgm:pt modelId="{F9C1CF9D-CA7B-4FA1-9741-A886529873C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Sales Tax vs 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227ACFB-4F9C-41FC-B6B4-4433740DAFDE}" type="parTrans" cxnId="{8B36233F-AB82-41D4-A489-A5DC07CB0A2B}">
      <dgm:prSet/>
      <dgm:spPr/>
      <dgm:t>
        <a:bodyPr/>
        <a:lstStyle/>
        <a:p>
          <a:endParaRPr lang="en-US"/>
        </a:p>
      </dgm:t>
    </dgm:pt>
    <dgm:pt modelId="{49257533-5972-49BF-957C-E1EA5CC18BB4}" type="sibTrans" cxnId="{8B36233F-AB82-41D4-A489-A5DC07CB0A2B}">
      <dgm:prSet/>
      <dgm:spPr/>
      <dgm:t>
        <a:bodyPr/>
        <a:lstStyle/>
        <a:p>
          <a:endParaRPr lang="en-US"/>
        </a:p>
      </dgm:t>
    </dgm:pt>
    <dgm:pt modelId="{F53438B6-7680-489E-B049-61E5767D7D9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CENVAT MODVAT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D606220-3E0D-4078-A3F1-19F493879E48}" type="parTrans" cxnId="{DFD62DC6-86CF-48A9-BAEC-ACDEEF999F59}">
      <dgm:prSet/>
      <dgm:spPr/>
      <dgm:t>
        <a:bodyPr/>
        <a:lstStyle/>
        <a:p>
          <a:endParaRPr lang="en-US"/>
        </a:p>
      </dgm:t>
    </dgm:pt>
    <dgm:pt modelId="{20CDCC6F-3DCE-47E9-B824-40CD40AAD5D7}" type="sibTrans" cxnId="{DFD62DC6-86CF-48A9-BAEC-ACDEEF999F59}">
      <dgm:prSet/>
      <dgm:spPr/>
      <dgm:t>
        <a:bodyPr/>
        <a:lstStyle/>
        <a:p>
          <a:endParaRPr lang="en-US"/>
        </a:p>
      </dgm:t>
    </dgm:pt>
    <dgm:pt modelId="{B3334832-47D1-4236-9E35-3E7C8077C27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Why and HOW?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A48F69E-057D-46A0-A579-87549564133D}" type="parTrans" cxnId="{0BDF3E41-7B7E-4625-A387-2C5BFB2CA0A5}">
      <dgm:prSet/>
      <dgm:spPr/>
      <dgm:t>
        <a:bodyPr/>
        <a:lstStyle/>
        <a:p>
          <a:endParaRPr lang="en-US"/>
        </a:p>
      </dgm:t>
    </dgm:pt>
    <dgm:pt modelId="{75D00FAB-F960-45C2-ABC8-576B9746D350}" type="sibTrans" cxnId="{0BDF3E41-7B7E-4625-A387-2C5BFB2CA0A5}">
      <dgm:prSet/>
      <dgm:spPr/>
      <dgm:t>
        <a:bodyPr/>
        <a:lstStyle/>
        <a:p>
          <a:endParaRPr lang="en-US"/>
        </a:p>
      </dgm:t>
    </dgm:pt>
    <dgm:pt modelId="{534FCC8A-FABD-4D66-8797-3A1293DB11F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Benefits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A7B47D5-D7AD-4B54-B138-6D70E4C83BA3}" type="parTrans" cxnId="{207FE73A-87E8-49CD-AA74-4E522BDA4E58}">
      <dgm:prSet/>
      <dgm:spPr/>
      <dgm:t>
        <a:bodyPr/>
        <a:lstStyle/>
        <a:p>
          <a:endParaRPr lang="en-US"/>
        </a:p>
      </dgm:t>
    </dgm:pt>
    <dgm:pt modelId="{697FECD7-6378-4700-9951-67A3FF0E1983}" type="sibTrans" cxnId="{207FE73A-87E8-49CD-AA74-4E522BDA4E58}">
      <dgm:prSet/>
      <dgm:spPr/>
      <dgm:t>
        <a:bodyPr/>
        <a:lstStyle/>
        <a:p>
          <a:endParaRPr lang="en-US"/>
        </a:p>
      </dgm:t>
    </dgm:pt>
    <dgm:pt modelId="{6CD93719-29F1-4C90-A939-E97688B2E9D5}" type="pres">
      <dgm:prSet presAssocID="{9E94833B-B119-4D1E-934B-5972C0318474}" presName="linearFlow" presStyleCnt="0">
        <dgm:presLayoutVars>
          <dgm:dir/>
          <dgm:resizeHandles val="exact"/>
        </dgm:presLayoutVars>
      </dgm:prSet>
      <dgm:spPr/>
    </dgm:pt>
    <dgm:pt modelId="{4EDE39C5-8D63-4B90-82BD-F4877D02F6CE}" type="pres">
      <dgm:prSet presAssocID="{F9C1CF9D-CA7B-4FA1-9741-A886529873C6}" presName="comp" presStyleCnt="0"/>
      <dgm:spPr/>
    </dgm:pt>
    <dgm:pt modelId="{4C7E5A24-A0A6-48BB-B936-C4A9C0B12BC5}" type="pres">
      <dgm:prSet presAssocID="{F9C1CF9D-CA7B-4FA1-9741-A886529873C6}" presName="rect2" presStyleLbl="node1" presStyleIdx="0" presStyleCnt="4" custScaleX="133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EF3CE-D7BB-4DD4-8CB0-FF585832E5E9}" type="pres">
      <dgm:prSet presAssocID="{F9C1CF9D-CA7B-4FA1-9741-A886529873C6}" presName="rect1" presStyleLbl="lnNode1" presStyleIdx="0" presStyleCnt="4" custScaleX="127714" custLinFactNeighborX="-1350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BDB321C-9423-42B8-934A-0DC9A9B19131}" type="pres">
      <dgm:prSet presAssocID="{49257533-5972-49BF-957C-E1EA5CC18BB4}" presName="sibTrans" presStyleCnt="0"/>
      <dgm:spPr/>
    </dgm:pt>
    <dgm:pt modelId="{34919D2F-A4AA-4DC2-869C-F3353790CF26}" type="pres">
      <dgm:prSet presAssocID="{F53438B6-7680-489E-B049-61E5767D7D9A}" presName="comp" presStyleCnt="0"/>
      <dgm:spPr/>
    </dgm:pt>
    <dgm:pt modelId="{197BEFDD-38DE-443E-8F53-10B685BD1BBA}" type="pres">
      <dgm:prSet presAssocID="{F53438B6-7680-489E-B049-61E5767D7D9A}" presName="rect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E2A60-2F2B-4B81-9987-9B5CB70CCAF7}" type="pres">
      <dgm:prSet presAssocID="{F53438B6-7680-489E-B049-61E5767D7D9A}" presName="rect1" presStyleLbl="lnNode1" presStyleIdx="1" presStyleCnt="4" custScaleX="9491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1656CF7-9FEA-45E7-B426-BBE46594F53A}" type="pres">
      <dgm:prSet presAssocID="{20CDCC6F-3DCE-47E9-B824-40CD40AAD5D7}" presName="sibTrans" presStyleCnt="0"/>
      <dgm:spPr/>
    </dgm:pt>
    <dgm:pt modelId="{353A72FC-C88C-4CE2-9098-9DF7A64B6005}" type="pres">
      <dgm:prSet presAssocID="{B3334832-47D1-4236-9E35-3E7C8077C279}" presName="comp" presStyleCnt="0"/>
      <dgm:spPr/>
    </dgm:pt>
    <dgm:pt modelId="{5A012182-8FB0-4345-9CED-383B3A0CF9D5}" type="pres">
      <dgm:prSet presAssocID="{B3334832-47D1-4236-9E35-3E7C8077C279}" presName="rect2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2D77D-BD72-497D-9448-C6A830B76CAB}" type="pres">
      <dgm:prSet presAssocID="{B3334832-47D1-4236-9E35-3E7C8077C279}" presName="rect1" presStyleLbl="lnNode1" presStyleIdx="2" presStyleCnt="4" custScaleX="13941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5DDAD1B-7BE7-4D98-A07B-1C545C169085}" type="pres">
      <dgm:prSet presAssocID="{75D00FAB-F960-45C2-ABC8-576B9746D350}" presName="sibTrans" presStyleCnt="0"/>
      <dgm:spPr/>
    </dgm:pt>
    <dgm:pt modelId="{7374652B-5B23-4A78-BAFD-E4EE8BEFFC26}" type="pres">
      <dgm:prSet presAssocID="{534FCC8A-FABD-4D66-8797-3A1293DB11F5}" presName="comp" presStyleCnt="0"/>
      <dgm:spPr/>
    </dgm:pt>
    <dgm:pt modelId="{FAA1E91C-38A5-4DF1-BDE6-056F1F80CCC9}" type="pres">
      <dgm:prSet presAssocID="{534FCC8A-FABD-4D66-8797-3A1293DB11F5}" presName="rect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696B4A-B520-4B50-BFD6-2AD8C9760D1C}" type="pres">
      <dgm:prSet presAssocID="{534FCC8A-FABD-4D66-8797-3A1293DB11F5}" presName="rect1" presStyleLbl="ln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8B36233F-AB82-41D4-A489-A5DC07CB0A2B}" srcId="{9E94833B-B119-4D1E-934B-5972C0318474}" destId="{F9C1CF9D-CA7B-4FA1-9741-A886529873C6}" srcOrd="0" destOrd="0" parTransId="{3227ACFB-4F9C-41FC-B6B4-4433740DAFDE}" sibTransId="{49257533-5972-49BF-957C-E1EA5CC18BB4}"/>
    <dgm:cxn modelId="{7C32920B-F8ED-4CAB-A919-61FE2F1ABC7E}" type="presOf" srcId="{F53438B6-7680-489E-B049-61E5767D7D9A}" destId="{197BEFDD-38DE-443E-8F53-10B685BD1BBA}" srcOrd="0" destOrd="0" presId="urn:microsoft.com/office/officeart/2008/layout/AlternatingPictureBlocks"/>
    <dgm:cxn modelId="{30EFF968-B4D7-4FF4-B36E-37EC2257FB9D}" type="presOf" srcId="{B3334832-47D1-4236-9E35-3E7C8077C279}" destId="{5A012182-8FB0-4345-9CED-383B3A0CF9D5}" srcOrd="0" destOrd="0" presId="urn:microsoft.com/office/officeart/2008/layout/AlternatingPictureBlocks"/>
    <dgm:cxn modelId="{645663E6-FF84-4F55-8687-3EEA68BCEA2D}" type="presOf" srcId="{F9C1CF9D-CA7B-4FA1-9741-A886529873C6}" destId="{4C7E5A24-A0A6-48BB-B936-C4A9C0B12BC5}" srcOrd="0" destOrd="0" presId="urn:microsoft.com/office/officeart/2008/layout/AlternatingPictureBlocks"/>
    <dgm:cxn modelId="{0BDF3E41-7B7E-4625-A387-2C5BFB2CA0A5}" srcId="{9E94833B-B119-4D1E-934B-5972C0318474}" destId="{B3334832-47D1-4236-9E35-3E7C8077C279}" srcOrd="2" destOrd="0" parTransId="{FA48F69E-057D-46A0-A579-87549564133D}" sibTransId="{75D00FAB-F960-45C2-ABC8-576B9746D350}"/>
    <dgm:cxn modelId="{207FE73A-87E8-49CD-AA74-4E522BDA4E58}" srcId="{9E94833B-B119-4D1E-934B-5972C0318474}" destId="{534FCC8A-FABD-4D66-8797-3A1293DB11F5}" srcOrd="3" destOrd="0" parTransId="{1A7B47D5-D7AD-4B54-B138-6D70E4C83BA3}" sibTransId="{697FECD7-6378-4700-9951-67A3FF0E1983}"/>
    <dgm:cxn modelId="{2E24B1A9-B0AA-4F92-8387-437D77092A2C}" type="presOf" srcId="{534FCC8A-FABD-4D66-8797-3A1293DB11F5}" destId="{FAA1E91C-38A5-4DF1-BDE6-056F1F80CCC9}" srcOrd="0" destOrd="0" presId="urn:microsoft.com/office/officeart/2008/layout/AlternatingPictureBlocks"/>
    <dgm:cxn modelId="{9D24EC1E-B316-4B5E-A723-3590D16DF6AB}" type="presOf" srcId="{9E94833B-B119-4D1E-934B-5972C0318474}" destId="{6CD93719-29F1-4C90-A939-E97688B2E9D5}" srcOrd="0" destOrd="0" presId="urn:microsoft.com/office/officeart/2008/layout/AlternatingPictureBlocks"/>
    <dgm:cxn modelId="{DFD62DC6-86CF-48A9-BAEC-ACDEEF999F59}" srcId="{9E94833B-B119-4D1E-934B-5972C0318474}" destId="{F53438B6-7680-489E-B049-61E5767D7D9A}" srcOrd="1" destOrd="0" parTransId="{8D606220-3E0D-4078-A3F1-19F493879E48}" sibTransId="{20CDCC6F-3DCE-47E9-B824-40CD40AAD5D7}"/>
    <dgm:cxn modelId="{B8617276-891F-40F0-8E81-6AF08A54FD63}" type="presParOf" srcId="{6CD93719-29F1-4C90-A939-E97688B2E9D5}" destId="{4EDE39C5-8D63-4B90-82BD-F4877D02F6CE}" srcOrd="0" destOrd="0" presId="urn:microsoft.com/office/officeart/2008/layout/AlternatingPictureBlocks"/>
    <dgm:cxn modelId="{CA93E0DE-F32D-4758-BA01-EC0AF4976E7F}" type="presParOf" srcId="{4EDE39C5-8D63-4B90-82BD-F4877D02F6CE}" destId="{4C7E5A24-A0A6-48BB-B936-C4A9C0B12BC5}" srcOrd="0" destOrd="0" presId="urn:microsoft.com/office/officeart/2008/layout/AlternatingPictureBlocks"/>
    <dgm:cxn modelId="{CD161146-54E5-4C4B-B14C-09806A9AAC78}" type="presParOf" srcId="{4EDE39C5-8D63-4B90-82BD-F4877D02F6CE}" destId="{79BEF3CE-D7BB-4DD4-8CB0-FF585832E5E9}" srcOrd="1" destOrd="0" presId="urn:microsoft.com/office/officeart/2008/layout/AlternatingPictureBlocks"/>
    <dgm:cxn modelId="{752BABE4-5325-4394-B270-0E0F18FB0822}" type="presParOf" srcId="{6CD93719-29F1-4C90-A939-E97688B2E9D5}" destId="{8BDB321C-9423-42B8-934A-0DC9A9B19131}" srcOrd="1" destOrd="0" presId="urn:microsoft.com/office/officeart/2008/layout/AlternatingPictureBlocks"/>
    <dgm:cxn modelId="{9ADFAF90-BE6F-4555-9D9F-7A125F0FC877}" type="presParOf" srcId="{6CD93719-29F1-4C90-A939-E97688B2E9D5}" destId="{34919D2F-A4AA-4DC2-869C-F3353790CF26}" srcOrd="2" destOrd="0" presId="urn:microsoft.com/office/officeart/2008/layout/AlternatingPictureBlocks"/>
    <dgm:cxn modelId="{5A6B3045-5F71-4CFB-B9BF-75412326BE6E}" type="presParOf" srcId="{34919D2F-A4AA-4DC2-869C-F3353790CF26}" destId="{197BEFDD-38DE-443E-8F53-10B685BD1BBA}" srcOrd="0" destOrd="0" presId="urn:microsoft.com/office/officeart/2008/layout/AlternatingPictureBlocks"/>
    <dgm:cxn modelId="{87BEAB8F-FB2A-4A4F-A215-CC8B8B0A18AC}" type="presParOf" srcId="{34919D2F-A4AA-4DC2-869C-F3353790CF26}" destId="{CACE2A60-2F2B-4B81-9987-9B5CB70CCAF7}" srcOrd="1" destOrd="0" presId="urn:microsoft.com/office/officeart/2008/layout/AlternatingPictureBlocks"/>
    <dgm:cxn modelId="{A7A4DD4A-888A-4AB3-B750-49E8F474C695}" type="presParOf" srcId="{6CD93719-29F1-4C90-A939-E97688B2E9D5}" destId="{C1656CF7-9FEA-45E7-B426-BBE46594F53A}" srcOrd="3" destOrd="0" presId="urn:microsoft.com/office/officeart/2008/layout/AlternatingPictureBlocks"/>
    <dgm:cxn modelId="{4A6CE634-6057-468B-8FC0-993156D92904}" type="presParOf" srcId="{6CD93719-29F1-4C90-A939-E97688B2E9D5}" destId="{353A72FC-C88C-4CE2-9098-9DF7A64B6005}" srcOrd="4" destOrd="0" presId="urn:microsoft.com/office/officeart/2008/layout/AlternatingPictureBlocks"/>
    <dgm:cxn modelId="{2A260D48-2E32-4ED0-A475-06F5A2D747F4}" type="presParOf" srcId="{353A72FC-C88C-4CE2-9098-9DF7A64B6005}" destId="{5A012182-8FB0-4345-9CED-383B3A0CF9D5}" srcOrd="0" destOrd="0" presId="urn:microsoft.com/office/officeart/2008/layout/AlternatingPictureBlocks"/>
    <dgm:cxn modelId="{C6F1B7CE-896E-4E34-9254-3FF22C39F36A}" type="presParOf" srcId="{353A72FC-C88C-4CE2-9098-9DF7A64B6005}" destId="{7EF2D77D-BD72-497D-9448-C6A830B76CAB}" srcOrd="1" destOrd="0" presId="urn:microsoft.com/office/officeart/2008/layout/AlternatingPictureBlocks"/>
    <dgm:cxn modelId="{63A9C12F-6C4F-45F2-9DE0-62F7B46994AC}" type="presParOf" srcId="{6CD93719-29F1-4C90-A939-E97688B2E9D5}" destId="{B5DDAD1B-7BE7-4D98-A07B-1C545C169085}" srcOrd="5" destOrd="0" presId="urn:microsoft.com/office/officeart/2008/layout/AlternatingPictureBlocks"/>
    <dgm:cxn modelId="{E1C7F41A-EC62-436B-96CF-74E5D5D2F04E}" type="presParOf" srcId="{6CD93719-29F1-4C90-A939-E97688B2E9D5}" destId="{7374652B-5B23-4A78-BAFD-E4EE8BEFFC26}" srcOrd="6" destOrd="0" presId="urn:microsoft.com/office/officeart/2008/layout/AlternatingPictureBlocks"/>
    <dgm:cxn modelId="{9E1707CB-AF06-4307-B7F0-51E453657130}" type="presParOf" srcId="{7374652B-5B23-4A78-BAFD-E4EE8BEFFC26}" destId="{FAA1E91C-38A5-4DF1-BDE6-056F1F80CCC9}" srcOrd="0" destOrd="0" presId="urn:microsoft.com/office/officeart/2008/layout/AlternatingPictureBlocks"/>
    <dgm:cxn modelId="{14E6A018-BCD2-46D4-97C7-5694C223BE62}" type="presParOf" srcId="{7374652B-5B23-4A78-BAFD-E4EE8BEFFC26}" destId="{5B696B4A-B520-4B50-BFD6-2AD8C9760D1C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</dgm:pt>
    <dgm:pt modelId="{9D53F5D3-66D4-4774-A4EF-051A9A29CAD5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Misc.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/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/>
        </a:p>
      </dgm:t>
    </dgm:pt>
    <dgm:pt modelId="{58B9D700-0EAA-4D68-A691-FE004AE6EF37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Registration?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/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/>
        </a:p>
      </dgm:t>
    </dgm:pt>
    <dgm:pt modelId="{9CE786C8-5653-41CB-8D7B-8CF1776F8325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Compensation?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/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/>
        </a:p>
      </dgm:t>
    </dgm:pt>
    <dgm:pt modelId="{538710EC-F8E9-474C-8108-3157575F2CC3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High RNR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/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/>
        </a:p>
      </dgm:t>
    </dgm:pt>
    <dgm:pt modelId="{3F580375-D902-425A-BB72-34AB11DDFE43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D46A0B5D-CD00-4291-86FF-27DC13CA95E4}" type="pres">
      <dgm:prSet presAssocID="{538710EC-F8E9-474C-8108-3157575F2CC3}" presName="composite" presStyleCnt="0"/>
      <dgm:spPr/>
    </dgm:pt>
    <dgm:pt modelId="{902C0170-689A-47F2-9EF1-86CA9C0942CB}" type="pres">
      <dgm:prSet presAssocID="{538710EC-F8E9-474C-8108-3157575F2CC3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9C274-B2B4-4656-9DA7-A9957BD783B4}" type="pres">
      <dgm:prSet presAssocID="{538710EC-F8E9-474C-8108-3157575F2CC3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F0D4369-4956-4368-9944-8B61019970A5}" type="pres">
      <dgm:prSet presAssocID="{9BD99A0A-FA68-420D-9FB7-21E123772D92}" presName="sibTrans" presStyleCnt="0"/>
      <dgm:spPr/>
    </dgm:pt>
    <dgm:pt modelId="{FBD24B01-26F2-41B5-821A-EB4751B12D58}" type="pres">
      <dgm:prSet presAssocID="{9CE786C8-5653-41CB-8D7B-8CF1776F8325}" presName="composite" presStyleCnt="0"/>
      <dgm:spPr/>
    </dgm:pt>
    <dgm:pt modelId="{DCF05524-EBAB-4651-A870-C11A3FA869CD}" type="pres">
      <dgm:prSet presAssocID="{9CE786C8-5653-41CB-8D7B-8CF1776F8325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949B8-E262-43C2-9D97-F2C4C3823A8B}" type="pres">
      <dgm:prSet presAssocID="{9CE786C8-5653-41CB-8D7B-8CF1776F8325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1B7D704-3030-449D-9C0B-CA1FC8A87F98}" type="pres">
      <dgm:prSet presAssocID="{310E0705-9B82-4D99-81DD-BC762CF4827A}" presName="sibTrans" presStyleCnt="0"/>
      <dgm:spPr/>
    </dgm:pt>
    <dgm:pt modelId="{4FBD0060-56DE-421C-B8AA-1F441C80156E}" type="pres">
      <dgm:prSet presAssocID="{58B9D700-0EAA-4D68-A691-FE004AE6EF37}" presName="composite" presStyleCnt="0"/>
      <dgm:spPr/>
    </dgm:pt>
    <dgm:pt modelId="{7963C95F-81DA-40EE-8BB5-1288DB8ABF5A}" type="pres">
      <dgm:prSet presAssocID="{58B9D700-0EAA-4D68-A691-FE004AE6EF37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97318-EA04-48C7-993A-70C422FC392F}" type="pres">
      <dgm:prSet presAssocID="{58B9D700-0EAA-4D68-A691-FE004AE6EF37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1100515-5A92-4CAD-ACB9-CD9184F738C8}" type="pres">
      <dgm:prSet presAssocID="{2361AF66-B49E-45D2-BD0B-6C6BFD2D9F73}" presName="sibTrans" presStyleCnt="0"/>
      <dgm:spPr/>
    </dgm:pt>
    <dgm:pt modelId="{A08F5D43-C599-4031-A82B-3541C21B5D7A}" type="pres">
      <dgm:prSet presAssocID="{9D53F5D3-66D4-4774-A4EF-051A9A29CAD5}" presName="composite" presStyleCnt="0"/>
      <dgm:spPr/>
    </dgm:pt>
    <dgm:pt modelId="{9131ED5D-A604-4343-9D4D-5AE3192DC3C5}" type="pres">
      <dgm:prSet presAssocID="{9D53F5D3-66D4-4774-A4EF-051A9A29CAD5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9A9C9-34D9-4469-AD46-6377CE6ED4FF}" type="pres">
      <dgm:prSet presAssocID="{9D53F5D3-66D4-4774-A4EF-051A9A29CAD5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4740E182-E4AB-44AB-9CC7-F59866958819}" type="presOf" srcId="{538710EC-F8E9-474C-8108-3157575F2CC3}" destId="{902C0170-689A-47F2-9EF1-86CA9C0942CB}" srcOrd="0" destOrd="0" presId="urn:microsoft.com/office/officeart/2008/layout/PictureStrips"/>
    <dgm:cxn modelId="{2F47943A-05CE-4123-B44C-0EBF6C36B266}" type="presOf" srcId="{AF829CD7-5AFC-4E93-9A82-A19F00252310}" destId="{3F580375-D902-425A-BB72-34AB11DDFE43}" srcOrd="0" destOrd="0" presId="urn:microsoft.com/office/officeart/2008/layout/PictureStrips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E24D5DC8-045E-489A-9A49-5DB57DE87F2D}" type="presOf" srcId="{9D53F5D3-66D4-4774-A4EF-051A9A29CAD5}" destId="{9131ED5D-A604-4343-9D4D-5AE3192DC3C5}" srcOrd="0" destOrd="0" presId="urn:microsoft.com/office/officeart/2008/layout/PictureStrips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CB98B673-A4F8-4C5F-BFD1-5D53FFDD5E9E}" type="presOf" srcId="{58B9D700-0EAA-4D68-A691-FE004AE6EF37}" destId="{7963C95F-81DA-40EE-8BB5-1288DB8ABF5A}" srcOrd="0" destOrd="0" presId="urn:microsoft.com/office/officeart/2008/layout/PictureStrips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B1DB49F1-C994-48C1-98DC-7E75DDA78398}" type="presOf" srcId="{9CE786C8-5653-41CB-8D7B-8CF1776F8325}" destId="{DCF05524-EBAB-4651-A870-C11A3FA869CD}" srcOrd="0" destOrd="0" presId="urn:microsoft.com/office/officeart/2008/layout/PictureStrips"/>
    <dgm:cxn modelId="{D08698AD-EDAC-45B1-9F5D-216FC879F9B6}" type="presParOf" srcId="{3F580375-D902-425A-BB72-34AB11DDFE43}" destId="{D46A0B5D-CD00-4291-86FF-27DC13CA95E4}" srcOrd="0" destOrd="0" presId="urn:microsoft.com/office/officeart/2008/layout/PictureStrips"/>
    <dgm:cxn modelId="{7626036D-FC95-46ED-BA9D-82CAB4B43C24}" type="presParOf" srcId="{D46A0B5D-CD00-4291-86FF-27DC13CA95E4}" destId="{902C0170-689A-47F2-9EF1-86CA9C0942CB}" srcOrd="0" destOrd="0" presId="urn:microsoft.com/office/officeart/2008/layout/PictureStrips"/>
    <dgm:cxn modelId="{D4F4DF99-4A95-4DB8-9554-DF15667C9A45}" type="presParOf" srcId="{D46A0B5D-CD00-4291-86FF-27DC13CA95E4}" destId="{BC69C274-B2B4-4656-9DA7-A9957BD783B4}" srcOrd="1" destOrd="0" presId="urn:microsoft.com/office/officeart/2008/layout/PictureStrips"/>
    <dgm:cxn modelId="{69D8A920-C522-4007-887B-5DDB993171B3}" type="presParOf" srcId="{3F580375-D902-425A-BB72-34AB11DDFE43}" destId="{DF0D4369-4956-4368-9944-8B61019970A5}" srcOrd="1" destOrd="0" presId="urn:microsoft.com/office/officeart/2008/layout/PictureStrips"/>
    <dgm:cxn modelId="{7F4B2654-B2FF-4106-9719-FA91DC7C230A}" type="presParOf" srcId="{3F580375-D902-425A-BB72-34AB11DDFE43}" destId="{FBD24B01-26F2-41B5-821A-EB4751B12D58}" srcOrd="2" destOrd="0" presId="urn:microsoft.com/office/officeart/2008/layout/PictureStrips"/>
    <dgm:cxn modelId="{690BF06B-756C-4865-A579-8DA615000C75}" type="presParOf" srcId="{FBD24B01-26F2-41B5-821A-EB4751B12D58}" destId="{DCF05524-EBAB-4651-A870-C11A3FA869CD}" srcOrd="0" destOrd="0" presId="urn:microsoft.com/office/officeart/2008/layout/PictureStrips"/>
    <dgm:cxn modelId="{45A4CF51-14F2-4193-91B0-EE14D2851647}" type="presParOf" srcId="{FBD24B01-26F2-41B5-821A-EB4751B12D58}" destId="{254949B8-E262-43C2-9D97-F2C4C3823A8B}" srcOrd="1" destOrd="0" presId="urn:microsoft.com/office/officeart/2008/layout/PictureStrips"/>
    <dgm:cxn modelId="{7FDF2267-3B65-4C3D-A17B-F95F127AE94C}" type="presParOf" srcId="{3F580375-D902-425A-BB72-34AB11DDFE43}" destId="{21B7D704-3030-449D-9C0B-CA1FC8A87F98}" srcOrd="3" destOrd="0" presId="urn:microsoft.com/office/officeart/2008/layout/PictureStrips"/>
    <dgm:cxn modelId="{3DC2A029-0B05-4C91-BADB-6E6F61F191F5}" type="presParOf" srcId="{3F580375-D902-425A-BB72-34AB11DDFE43}" destId="{4FBD0060-56DE-421C-B8AA-1F441C80156E}" srcOrd="4" destOrd="0" presId="urn:microsoft.com/office/officeart/2008/layout/PictureStrips"/>
    <dgm:cxn modelId="{452EB46D-39D0-4DE5-AA41-C51C1ECC6D71}" type="presParOf" srcId="{4FBD0060-56DE-421C-B8AA-1F441C80156E}" destId="{7963C95F-81DA-40EE-8BB5-1288DB8ABF5A}" srcOrd="0" destOrd="0" presId="urn:microsoft.com/office/officeart/2008/layout/PictureStrips"/>
    <dgm:cxn modelId="{7A5BE580-3EF1-4232-BBEF-E1827186B684}" type="presParOf" srcId="{4FBD0060-56DE-421C-B8AA-1F441C80156E}" destId="{59A97318-EA04-48C7-993A-70C422FC392F}" srcOrd="1" destOrd="0" presId="urn:microsoft.com/office/officeart/2008/layout/PictureStrips"/>
    <dgm:cxn modelId="{A62C95B7-2640-45F4-ADBB-85E7CA37D663}" type="presParOf" srcId="{3F580375-D902-425A-BB72-34AB11DDFE43}" destId="{51100515-5A92-4CAD-ACB9-CD9184F738C8}" srcOrd="5" destOrd="0" presId="urn:microsoft.com/office/officeart/2008/layout/PictureStrips"/>
    <dgm:cxn modelId="{3279C38C-1FDB-44CB-81E5-9A2440DDCEF5}" type="presParOf" srcId="{3F580375-D902-425A-BB72-34AB11DDFE43}" destId="{A08F5D43-C599-4031-A82B-3541C21B5D7A}" srcOrd="6" destOrd="0" presId="urn:microsoft.com/office/officeart/2008/layout/PictureStrips"/>
    <dgm:cxn modelId="{DA23B91B-BA46-4CA6-A1E6-9E94F2E81BDA}" type="presParOf" srcId="{A08F5D43-C599-4031-A82B-3541C21B5D7A}" destId="{9131ED5D-A604-4343-9D4D-5AE3192DC3C5}" srcOrd="0" destOrd="0" presId="urn:microsoft.com/office/officeart/2008/layout/PictureStrips"/>
    <dgm:cxn modelId="{B8206BB2-F3B6-4212-BF69-4E41FF55DC8A}" type="presParOf" srcId="{A08F5D43-C599-4031-A82B-3541C21B5D7A}" destId="{9E39A9C9-34D9-4469-AD46-6377CE6ED4F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</dgm:pt>
    <dgm:pt modelId="{9D53F5D3-66D4-4774-A4EF-051A9A29CAD5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Misc.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/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/>
        </a:p>
      </dgm:t>
    </dgm:pt>
    <dgm:pt modelId="{58B9D700-0EAA-4D68-A691-FE004AE6EF37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Registration?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/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/>
        </a:p>
      </dgm:t>
    </dgm:pt>
    <dgm:pt modelId="{9CE786C8-5653-41CB-8D7B-8CF1776F8325}">
      <dgm:prSet phldrT="[Text]"/>
      <dgm:spPr>
        <a:solidFill>
          <a:srgbClr val="00B0F0">
            <a:alpha val="40000"/>
          </a:srgb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Compensation?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/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/>
        </a:p>
      </dgm:t>
    </dgm:pt>
    <dgm:pt modelId="{538710EC-F8E9-474C-8108-3157575F2CC3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High RNR 27%?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/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/>
        </a:p>
      </dgm:t>
    </dgm:pt>
    <dgm:pt modelId="{3F580375-D902-425A-BB72-34AB11DDFE43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D46A0B5D-CD00-4291-86FF-27DC13CA95E4}" type="pres">
      <dgm:prSet presAssocID="{538710EC-F8E9-474C-8108-3157575F2CC3}" presName="composite" presStyleCnt="0"/>
      <dgm:spPr/>
    </dgm:pt>
    <dgm:pt modelId="{902C0170-689A-47F2-9EF1-86CA9C0942CB}" type="pres">
      <dgm:prSet presAssocID="{538710EC-F8E9-474C-8108-3157575F2CC3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9C274-B2B4-4656-9DA7-A9957BD783B4}" type="pres">
      <dgm:prSet presAssocID="{538710EC-F8E9-474C-8108-3157575F2CC3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F0D4369-4956-4368-9944-8B61019970A5}" type="pres">
      <dgm:prSet presAssocID="{9BD99A0A-FA68-420D-9FB7-21E123772D92}" presName="sibTrans" presStyleCnt="0"/>
      <dgm:spPr/>
    </dgm:pt>
    <dgm:pt modelId="{FBD24B01-26F2-41B5-821A-EB4751B12D58}" type="pres">
      <dgm:prSet presAssocID="{9CE786C8-5653-41CB-8D7B-8CF1776F8325}" presName="composite" presStyleCnt="0"/>
      <dgm:spPr/>
    </dgm:pt>
    <dgm:pt modelId="{DCF05524-EBAB-4651-A870-C11A3FA869CD}" type="pres">
      <dgm:prSet presAssocID="{9CE786C8-5653-41CB-8D7B-8CF1776F8325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949B8-E262-43C2-9D97-F2C4C3823A8B}" type="pres">
      <dgm:prSet presAssocID="{9CE786C8-5653-41CB-8D7B-8CF1776F8325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1B7D704-3030-449D-9C0B-CA1FC8A87F98}" type="pres">
      <dgm:prSet presAssocID="{310E0705-9B82-4D99-81DD-BC762CF4827A}" presName="sibTrans" presStyleCnt="0"/>
      <dgm:spPr/>
    </dgm:pt>
    <dgm:pt modelId="{4FBD0060-56DE-421C-B8AA-1F441C80156E}" type="pres">
      <dgm:prSet presAssocID="{58B9D700-0EAA-4D68-A691-FE004AE6EF37}" presName="composite" presStyleCnt="0"/>
      <dgm:spPr/>
    </dgm:pt>
    <dgm:pt modelId="{7963C95F-81DA-40EE-8BB5-1288DB8ABF5A}" type="pres">
      <dgm:prSet presAssocID="{58B9D700-0EAA-4D68-A691-FE004AE6EF37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97318-EA04-48C7-993A-70C422FC392F}" type="pres">
      <dgm:prSet presAssocID="{58B9D700-0EAA-4D68-A691-FE004AE6EF37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1100515-5A92-4CAD-ACB9-CD9184F738C8}" type="pres">
      <dgm:prSet presAssocID="{2361AF66-B49E-45D2-BD0B-6C6BFD2D9F73}" presName="sibTrans" presStyleCnt="0"/>
      <dgm:spPr/>
    </dgm:pt>
    <dgm:pt modelId="{A08F5D43-C599-4031-A82B-3541C21B5D7A}" type="pres">
      <dgm:prSet presAssocID="{9D53F5D3-66D4-4774-A4EF-051A9A29CAD5}" presName="composite" presStyleCnt="0"/>
      <dgm:spPr/>
    </dgm:pt>
    <dgm:pt modelId="{9131ED5D-A604-4343-9D4D-5AE3192DC3C5}" type="pres">
      <dgm:prSet presAssocID="{9D53F5D3-66D4-4774-A4EF-051A9A29CAD5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9A9C9-34D9-4469-AD46-6377CE6ED4FF}" type="pres">
      <dgm:prSet presAssocID="{9D53F5D3-66D4-4774-A4EF-051A9A29CAD5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DF24FFB3-F109-4225-B401-83E97C72FA19}" type="presOf" srcId="{9D53F5D3-66D4-4774-A4EF-051A9A29CAD5}" destId="{9131ED5D-A604-4343-9D4D-5AE3192DC3C5}" srcOrd="0" destOrd="0" presId="urn:microsoft.com/office/officeart/2008/layout/PictureStrips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D0E51846-CA4D-4830-93F6-905CF38F50F0}" type="presOf" srcId="{58B9D700-0EAA-4D68-A691-FE004AE6EF37}" destId="{7963C95F-81DA-40EE-8BB5-1288DB8ABF5A}" srcOrd="0" destOrd="0" presId="urn:microsoft.com/office/officeart/2008/layout/PictureStrips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AEBD41FB-F0CE-4EBD-B864-00D13B24A769}" type="presOf" srcId="{9CE786C8-5653-41CB-8D7B-8CF1776F8325}" destId="{DCF05524-EBAB-4651-A870-C11A3FA869CD}" srcOrd="0" destOrd="0" presId="urn:microsoft.com/office/officeart/2008/layout/PictureStrips"/>
    <dgm:cxn modelId="{B1CF3D63-E40D-450B-A2CF-6BD51F4F1FB3}" type="presOf" srcId="{AF829CD7-5AFC-4E93-9A82-A19F00252310}" destId="{3F580375-D902-425A-BB72-34AB11DDFE43}" srcOrd="0" destOrd="0" presId="urn:microsoft.com/office/officeart/2008/layout/PictureStrips"/>
    <dgm:cxn modelId="{4F646288-7038-412E-B135-534A033F4097}" type="presOf" srcId="{538710EC-F8E9-474C-8108-3157575F2CC3}" destId="{902C0170-689A-47F2-9EF1-86CA9C0942CB}" srcOrd="0" destOrd="0" presId="urn:microsoft.com/office/officeart/2008/layout/PictureStrips"/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D775EE0E-A039-4710-BE00-267B27A08BE3}" type="presParOf" srcId="{3F580375-D902-425A-BB72-34AB11DDFE43}" destId="{D46A0B5D-CD00-4291-86FF-27DC13CA95E4}" srcOrd="0" destOrd="0" presId="urn:microsoft.com/office/officeart/2008/layout/PictureStrips"/>
    <dgm:cxn modelId="{B961B015-4F93-4702-939B-3027A13852F1}" type="presParOf" srcId="{D46A0B5D-CD00-4291-86FF-27DC13CA95E4}" destId="{902C0170-689A-47F2-9EF1-86CA9C0942CB}" srcOrd="0" destOrd="0" presId="urn:microsoft.com/office/officeart/2008/layout/PictureStrips"/>
    <dgm:cxn modelId="{45B9101D-79D4-489B-843E-09B706293E9D}" type="presParOf" srcId="{D46A0B5D-CD00-4291-86FF-27DC13CA95E4}" destId="{BC69C274-B2B4-4656-9DA7-A9957BD783B4}" srcOrd="1" destOrd="0" presId="urn:microsoft.com/office/officeart/2008/layout/PictureStrips"/>
    <dgm:cxn modelId="{04176764-E421-4F51-8464-A6210B34C8E7}" type="presParOf" srcId="{3F580375-D902-425A-BB72-34AB11DDFE43}" destId="{DF0D4369-4956-4368-9944-8B61019970A5}" srcOrd="1" destOrd="0" presId="urn:microsoft.com/office/officeart/2008/layout/PictureStrips"/>
    <dgm:cxn modelId="{60582224-3C4C-4347-B9FB-578A7F71D7E3}" type="presParOf" srcId="{3F580375-D902-425A-BB72-34AB11DDFE43}" destId="{FBD24B01-26F2-41B5-821A-EB4751B12D58}" srcOrd="2" destOrd="0" presId="urn:microsoft.com/office/officeart/2008/layout/PictureStrips"/>
    <dgm:cxn modelId="{91C60750-AC5A-4CD3-8F49-7853DFAB0985}" type="presParOf" srcId="{FBD24B01-26F2-41B5-821A-EB4751B12D58}" destId="{DCF05524-EBAB-4651-A870-C11A3FA869CD}" srcOrd="0" destOrd="0" presId="urn:microsoft.com/office/officeart/2008/layout/PictureStrips"/>
    <dgm:cxn modelId="{FB1AD913-3FB5-41CB-B247-0E3726F07B25}" type="presParOf" srcId="{FBD24B01-26F2-41B5-821A-EB4751B12D58}" destId="{254949B8-E262-43C2-9D97-F2C4C3823A8B}" srcOrd="1" destOrd="0" presId="urn:microsoft.com/office/officeart/2008/layout/PictureStrips"/>
    <dgm:cxn modelId="{FEDCD086-0AB4-4A29-98F0-8DF43B2A9104}" type="presParOf" srcId="{3F580375-D902-425A-BB72-34AB11DDFE43}" destId="{21B7D704-3030-449D-9C0B-CA1FC8A87F98}" srcOrd="3" destOrd="0" presId="urn:microsoft.com/office/officeart/2008/layout/PictureStrips"/>
    <dgm:cxn modelId="{920D8CE5-A650-4E90-BC55-110ACB2D9E2F}" type="presParOf" srcId="{3F580375-D902-425A-BB72-34AB11DDFE43}" destId="{4FBD0060-56DE-421C-B8AA-1F441C80156E}" srcOrd="4" destOrd="0" presId="urn:microsoft.com/office/officeart/2008/layout/PictureStrips"/>
    <dgm:cxn modelId="{9760B298-19FF-4E7A-8DEA-D0E5563AE429}" type="presParOf" srcId="{4FBD0060-56DE-421C-B8AA-1F441C80156E}" destId="{7963C95F-81DA-40EE-8BB5-1288DB8ABF5A}" srcOrd="0" destOrd="0" presId="urn:microsoft.com/office/officeart/2008/layout/PictureStrips"/>
    <dgm:cxn modelId="{9E7F027B-F050-4CFF-931A-521CF6F7ACC9}" type="presParOf" srcId="{4FBD0060-56DE-421C-B8AA-1F441C80156E}" destId="{59A97318-EA04-48C7-993A-70C422FC392F}" srcOrd="1" destOrd="0" presId="urn:microsoft.com/office/officeart/2008/layout/PictureStrips"/>
    <dgm:cxn modelId="{80F7E056-C413-41ED-95EA-A1634DAC9B88}" type="presParOf" srcId="{3F580375-D902-425A-BB72-34AB11DDFE43}" destId="{51100515-5A92-4CAD-ACB9-CD9184F738C8}" srcOrd="5" destOrd="0" presId="urn:microsoft.com/office/officeart/2008/layout/PictureStrips"/>
    <dgm:cxn modelId="{E3C293A7-0219-4A6D-BFBF-B39DF34F0706}" type="presParOf" srcId="{3F580375-D902-425A-BB72-34AB11DDFE43}" destId="{A08F5D43-C599-4031-A82B-3541C21B5D7A}" srcOrd="6" destOrd="0" presId="urn:microsoft.com/office/officeart/2008/layout/PictureStrips"/>
    <dgm:cxn modelId="{37B8B8B5-7E7E-4C23-9FC7-201079CF4283}" type="presParOf" srcId="{A08F5D43-C599-4031-A82B-3541C21B5D7A}" destId="{9131ED5D-A604-4343-9D4D-5AE3192DC3C5}" srcOrd="0" destOrd="0" presId="urn:microsoft.com/office/officeart/2008/layout/PictureStrips"/>
    <dgm:cxn modelId="{53697D7C-D8C9-4163-A976-C25F5FA67520}" type="presParOf" srcId="{A08F5D43-C599-4031-A82B-3541C21B5D7A}" destId="{9E39A9C9-34D9-4469-AD46-6377CE6ED4F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</dgm:pt>
    <dgm:pt modelId="{9D53F5D3-66D4-4774-A4EF-051A9A29CAD5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Misc.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/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/>
        </a:p>
      </dgm:t>
    </dgm:pt>
    <dgm:pt modelId="{58B9D700-0EAA-4D68-A691-FE004AE6EF37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Registration?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/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/>
        </a:p>
      </dgm:t>
    </dgm:pt>
    <dgm:pt modelId="{9CE786C8-5653-41CB-8D7B-8CF1776F8325}">
      <dgm:prSet phldrT="[Text]"/>
      <dgm:spPr>
        <a:solidFill>
          <a:srgbClr val="00B0F0"/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Compensation?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/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/>
        </a:p>
      </dgm:t>
    </dgm:pt>
    <dgm:pt modelId="{538710EC-F8E9-474C-8108-3157575F2CC3}">
      <dgm:prSet phldrT="[Text]"/>
      <dgm:spPr>
        <a:solidFill>
          <a:srgbClr val="00B0F0"/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RNR?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/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/>
        </a:p>
      </dgm:t>
    </dgm:pt>
    <dgm:pt modelId="{3F580375-D902-425A-BB72-34AB11DDFE43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D46A0B5D-CD00-4291-86FF-27DC13CA95E4}" type="pres">
      <dgm:prSet presAssocID="{538710EC-F8E9-474C-8108-3157575F2CC3}" presName="composite" presStyleCnt="0"/>
      <dgm:spPr/>
    </dgm:pt>
    <dgm:pt modelId="{902C0170-689A-47F2-9EF1-86CA9C0942CB}" type="pres">
      <dgm:prSet presAssocID="{538710EC-F8E9-474C-8108-3157575F2CC3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9C274-B2B4-4656-9DA7-A9957BD783B4}" type="pres">
      <dgm:prSet presAssocID="{538710EC-F8E9-474C-8108-3157575F2CC3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F0D4369-4956-4368-9944-8B61019970A5}" type="pres">
      <dgm:prSet presAssocID="{9BD99A0A-FA68-420D-9FB7-21E123772D92}" presName="sibTrans" presStyleCnt="0"/>
      <dgm:spPr/>
    </dgm:pt>
    <dgm:pt modelId="{FBD24B01-26F2-41B5-821A-EB4751B12D58}" type="pres">
      <dgm:prSet presAssocID="{9CE786C8-5653-41CB-8D7B-8CF1776F8325}" presName="composite" presStyleCnt="0"/>
      <dgm:spPr/>
    </dgm:pt>
    <dgm:pt modelId="{DCF05524-EBAB-4651-A870-C11A3FA869CD}" type="pres">
      <dgm:prSet presAssocID="{9CE786C8-5653-41CB-8D7B-8CF1776F8325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949B8-E262-43C2-9D97-F2C4C3823A8B}" type="pres">
      <dgm:prSet presAssocID="{9CE786C8-5653-41CB-8D7B-8CF1776F8325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1B7D704-3030-449D-9C0B-CA1FC8A87F98}" type="pres">
      <dgm:prSet presAssocID="{310E0705-9B82-4D99-81DD-BC762CF4827A}" presName="sibTrans" presStyleCnt="0"/>
      <dgm:spPr/>
    </dgm:pt>
    <dgm:pt modelId="{4FBD0060-56DE-421C-B8AA-1F441C80156E}" type="pres">
      <dgm:prSet presAssocID="{58B9D700-0EAA-4D68-A691-FE004AE6EF37}" presName="composite" presStyleCnt="0"/>
      <dgm:spPr/>
    </dgm:pt>
    <dgm:pt modelId="{7963C95F-81DA-40EE-8BB5-1288DB8ABF5A}" type="pres">
      <dgm:prSet presAssocID="{58B9D700-0EAA-4D68-A691-FE004AE6EF37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97318-EA04-48C7-993A-70C422FC392F}" type="pres">
      <dgm:prSet presAssocID="{58B9D700-0EAA-4D68-A691-FE004AE6EF37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1100515-5A92-4CAD-ACB9-CD9184F738C8}" type="pres">
      <dgm:prSet presAssocID="{2361AF66-B49E-45D2-BD0B-6C6BFD2D9F73}" presName="sibTrans" presStyleCnt="0"/>
      <dgm:spPr/>
    </dgm:pt>
    <dgm:pt modelId="{A08F5D43-C599-4031-A82B-3541C21B5D7A}" type="pres">
      <dgm:prSet presAssocID="{9D53F5D3-66D4-4774-A4EF-051A9A29CAD5}" presName="composite" presStyleCnt="0"/>
      <dgm:spPr/>
    </dgm:pt>
    <dgm:pt modelId="{9131ED5D-A604-4343-9D4D-5AE3192DC3C5}" type="pres">
      <dgm:prSet presAssocID="{9D53F5D3-66D4-4774-A4EF-051A9A29CAD5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9A9C9-34D9-4469-AD46-6377CE6ED4FF}" type="pres">
      <dgm:prSet presAssocID="{9D53F5D3-66D4-4774-A4EF-051A9A29CAD5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73244AC4-0AA0-467D-9D2C-CB4167A2A2D6}" type="presOf" srcId="{9CE786C8-5653-41CB-8D7B-8CF1776F8325}" destId="{DCF05524-EBAB-4651-A870-C11A3FA869CD}" srcOrd="0" destOrd="0" presId="urn:microsoft.com/office/officeart/2008/layout/PictureStrips"/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E966188E-8465-4CDF-82A7-447C192EB7C9}" type="presOf" srcId="{538710EC-F8E9-474C-8108-3157575F2CC3}" destId="{902C0170-689A-47F2-9EF1-86CA9C0942CB}" srcOrd="0" destOrd="0" presId="urn:microsoft.com/office/officeart/2008/layout/PictureStrips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AE7A762A-738E-43AE-B74A-851C95D80A8E}" type="presOf" srcId="{58B9D700-0EAA-4D68-A691-FE004AE6EF37}" destId="{7963C95F-81DA-40EE-8BB5-1288DB8ABF5A}" srcOrd="0" destOrd="0" presId="urn:microsoft.com/office/officeart/2008/layout/PictureStrips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DE7AA0A8-A1A8-441E-97B8-8F4EABD827D0}" type="presOf" srcId="{9D53F5D3-66D4-4774-A4EF-051A9A29CAD5}" destId="{9131ED5D-A604-4343-9D4D-5AE3192DC3C5}" srcOrd="0" destOrd="0" presId="urn:microsoft.com/office/officeart/2008/layout/PictureStrips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7D180A63-5BCA-4EA5-B09E-64E97360AE8A}" type="presOf" srcId="{AF829CD7-5AFC-4E93-9A82-A19F00252310}" destId="{3F580375-D902-425A-BB72-34AB11DDFE43}" srcOrd="0" destOrd="0" presId="urn:microsoft.com/office/officeart/2008/layout/PictureStrips"/>
    <dgm:cxn modelId="{8EF3D781-22DF-466B-A80D-4FBAD2ACCA41}" type="presParOf" srcId="{3F580375-D902-425A-BB72-34AB11DDFE43}" destId="{D46A0B5D-CD00-4291-86FF-27DC13CA95E4}" srcOrd="0" destOrd="0" presId="urn:microsoft.com/office/officeart/2008/layout/PictureStrips"/>
    <dgm:cxn modelId="{5E40C081-F48C-4457-889C-8A47A1522A9D}" type="presParOf" srcId="{D46A0B5D-CD00-4291-86FF-27DC13CA95E4}" destId="{902C0170-689A-47F2-9EF1-86CA9C0942CB}" srcOrd="0" destOrd="0" presId="urn:microsoft.com/office/officeart/2008/layout/PictureStrips"/>
    <dgm:cxn modelId="{3CB8688F-6ADB-480A-86F9-BD4C27F3C56E}" type="presParOf" srcId="{D46A0B5D-CD00-4291-86FF-27DC13CA95E4}" destId="{BC69C274-B2B4-4656-9DA7-A9957BD783B4}" srcOrd="1" destOrd="0" presId="urn:microsoft.com/office/officeart/2008/layout/PictureStrips"/>
    <dgm:cxn modelId="{B65ADB18-16DE-4B42-958D-5CC6DA1EA390}" type="presParOf" srcId="{3F580375-D902-425A-BB72-34AB11DDFE43}" destId="{DF0D4369-4956-4368-9944-8B61019970A5}" srcOrd="1" destOrd="0" presId="urn:microsoft.com/office/officeart/2008/layout/PictureStrips"/>
    <dgm:cxn modelId="{0A8D017D-B9FB-4CE8-B241-D7DB18914B94}" type="presParOf" srcId="{3F580375-D902-425A-BB72-34AB11DDFE43}" destId="{FBD24B01-26F2-41B5-821A-EB4751B12D58}" srcOrd="2" destOrd="0" presId="urn:microsoft.com/office/officeart/2008/layout/PictureStrips"/>
    <dgm:cxn modelId="{B7F2FB82-AFAD-447F-B246-D2EEC8684316}" type="presParOf" srcId="{FBD24B01-26F2-41B5-821A-EB4751B12D58}" destId="{DCF05524-EBAB-4651-A870-C11A3FA869CD}" srcOrd="0" destOrd="0" presId="urn:microsoft.com/office/officeart/2008/layout/PictureStrips"/>
    <dgm:cxn modelId="{DD417DD9-292F-4E6E-9232-86DE149C7154}" type="presParOf" srcId="{FBD24B01-26F2-41B5-821A-EB4751B12D58}" destId="{254949B8-E262-43C2-9D97-F2C4C3823A8B}" srcOrd="1" destOrd="0" presId="urn:microsoft.com/office/officeart/2008/layout/PictureStrips"/>
    <dgm:cxn modelId="{7E41E2DA-74E6-47D8-95DA-3E2BB8BE274A}" type="presParOf" srcId="{3F580375-D902-425A-BB72-34AB11DDFE43}" destId="{21B7D704-3030-449D-9C0B-CA1FC8A87F98}" srcOrd="3" destOrd="0" presId="urn:microsoft.com/office/officeart/2008/layout/PictureStrips"/>
    <dgm:cxn modelId="{801FF608-DDEE-4E14-AC28-3A16A0856F53}" type="presParOf" srcId="{3F580375-D902-425A-BB72-34AB11DDFE43}" destId="{4FBD0060-56DE-421C-B8AA-1F441C80156E}" srcOrd="4" destOrd="0" presId="urn:microsoft.com/office/officeart/2008/layout/PictureStrips"/>
    <dgm:cxn modelId="{8AABEBD1-F828-4895-B6F2-9259153E93C5}" type="presParOf" srcId="{4FBD0060-56DE-421C-B8AA-1F441C80156E}" destId="{7963C95F-81DA-40EE-8BB5-1288DB8ABF5A}" srcOrd="0" destOrd="0" presId="urn:microsoft.com/office/officeart/2008/layout/PictureStrips"/>
    <dgm:cxn modelId="{3415D8FA-10A4-4E6B-BB87-079BD1C6E8A4}" type="presParOf" srcId="{4FBD0060-56DE-421C-B8AA-1F441C80156E}" destId="{59A97318-EA04-48C7-993A-70C422FC392F}" srcOrd="1" destOrd="0" presId="urn:microsoft.com/office/officeart/2008/layout/PictureStrips"/>
    <dgm:cxn modelId="{F2D07330-45CB-41D3-9B5C-B416DF97A380}" type="presParOf" srcId="{3F580375-D902-425A-BB72-34AB11DDFE43}" destId="{51100515-5A92-4CAD-ACB9-CD9184F738C8}" srcOrd="5" destOrd="0" presId="urn:microsoft.com/office/officeart/2008/layout/PictureStrips"/>
    <dgm:cxn modelId="{93550885-B079-4E86-B0A5-93B9C0A67FE1}" type="presParOf" srcId="{3F580375-D902-425A-BB72-34AB11DDFE43}" destId="{A08F5D43-C599-4031-A82B-3541C21B5D7A}" srcOrd="6" destOrd="0" presId="urn:microsoft.com/office/officeart/2008/layout/PictureStrips"/>
    <dgm:cxn modelId="{7198EBA4-9EFF-4661-9EFF-5A6B76A860DA}" type="presParOf" srcId="{A08F5D43-C599-4031-A82B-3541C21B5D7A}" destId="{9131ED5D-A604-4343-9D4D-5AE3192DC3C5}" srcOrd="0" destOrd="0" presId="urn:microsoft.com/office/officeart/2008/layout/PictureStrips"/>
    <dgm:cxn modelId="{0A70A7D1-4EFA-41D5-A6B7-1E182D8A7312}" type="presParOf" srcId="{A08F5D43-C599-4031-A82B-3541C21B5D7A}" destId="{9E39A9C9-34D9-4469-AD46-6377CE6ED4F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F829CD7-5AFC-4E93-9A82-A19F00252310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</dgm:pt>
    <dgm:pt modelId="{9D53F5D3-66D4-4774-A4EF-051A9A29CAD5}">
      <dgm:prSet phldrT="[Text]"/>
      <dgm:spPr>
        <a:solidFill>
          <a:schemeClr val="tx1">
            <a:lumMod val="50000"/>
            <a:alpha val="40000"/>
          </a:schemeClr>
        </a:solidFill>
      </dgm:spPr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Misc.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130B5EA4-FE41-4E13-94A4-43AD63AF292D}" type="sibTrans" cxnId="{E4023B9B-D8E5-42F5-BD28-1B52FC641ECA}">
      <dgm:prSet/>
      <dgm:spPr/>
      <dgm:t>
        <a:bodyPr/>
        <a:lstStyle/>
        <a:p>
          <a:endParaRPr lang="en-US"/>
        </a:p>
      </dgm:t>
    </dgm:pt>
    <dgm:pt modelId="{C6580C7F-423E-49FB-A92A-0D58A39B1D51}" type="parTrans" cxnId="{E4023B9B-D8E5-42F5-BD28-1B52FC641ECA}">
      <dgm:prSet/>
      <dgm:spPr/>
      <dgm:t>
        <a:bodyPr/>
        <a:lstStyle/>
        <a:p>
          <a:endParaRPr lang="en-US"/>
        </a:p>
      </dgm:t>
    </dgm:pt>
    <dgm:pt modelId="{58B9D700-0EAA-4D68-A691-FE004AE6EF37}">
      <dgm:prSet phldrT="[Text]"/>
      <dgm:spPr>
        <a:solidFill>
          <a:srgbClr val="00B0F0">
            <a:alpha val="40000"/>
          </a:srgbClr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Registration?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2361AF66-B49E-45D2-BD0B-6C6BFD2D9F73}" type="sibTrans" cxnId="{0124866D-DF1A-419B-B61D-0CB3B3AAD235}">
      <dgm:prSet/>
      <dgm:spPr/>
      <dgm:t>
        <a:bodyPr/>
        <a:lstStyle/>
        <a:p>
          <a:endParaRPr lang="en-US"/>
        </a:p>
      </dgm:t>
    </dgm:pt>
    <dgm:pt modelId="{5D3C9F5A-2E1E-40E4-94FD-14788E0F3766}" type="parTrans" cxnId="{0124866D-DF1A-419B-B61D-0CB3B3AAD235}">
      <dgm:prSet/>
      <dgm:spPr/>
      <dgm:t>
        <a:bodyPr/>
        <a:lstStyle/>
        <a:p>
          <a:endParaRPr lang="en-US"/>
        </a:p>
      </dgm:t>
    </dgm:pt>
    <dgm:pt modelId="{9CE786C8-5653-41CB-8D7B-8CF1776F8325}">
      <dgm:prSet phldrT="[Text]"/>
      <dgm:spPr>
        <a:solidFill>
          <a:srgbClr val="00B0F0"/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Compensation?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10E0705-9B82-4D99-81DD-BC762CF4827A}" type="sibTrans" cxnId="{82B7915A-68FC-4BDA-9A93-65861A6308A4}">
      <dgm:prSet/>
      <dgm:spPr/>
      <dgm:t>
        <a:bodyPr/>
        <a:lstStyle/>
        <a:p>
          <a:endParaRPr lang="en-US"/>
        </a:p>
      </dgm:t>
    </dgm:pt>
    <dgm:pt modelId="{B00EC9C1-9BC9-4BC4-9B3A-B4C3E96FB314}" type="parTrans" cxnId="{82B7915A-68FC-4BDA-9A93-65861A6308A4}">
      <dgm:prSet/>
      <dgm:spPr/>
      <dgm:t>
        <a:bodyPr/>
        <a:lstStyle/>
        <a:p>
          <a:endParaRPr lang="en-US"/>
        </a:p>
      </dgm:t>
    </dgm:pt>
    <dgm:pt modelId="{538710EC-F8E9-474C-8108-3157575F2CC3}">
      <dgm:prSet phldrT="[Text]"/>
      <dgm:spPr>
        <a:solidFill>
          <a:srgbClr val="00B0F0"/>
        </a:solidFill>
      </dgm:spPr>
      <dgm:t>
        <a:bodyPr/>
        <a:lstStyle/>
        <a:p>
          <a:r>
            <a:rPr lang="en-US" strike="sngStrike" dirty="0" smtClean="0">
              <a:solidFill>
                <a:schemeClr val="bg1"/>
              </a:solidFill>
              <a:latin typeface="Franklin Gothic Medium Cond" panose="020B0606030402020204" pitchFamily="34" charset="0"/>
            </a:rPr>
            <a:t>RNR: 27%?</a:t>
          </a:r>
          <a:endParaRPr lang="en-US" strike="sngStrike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9BD99A0A-FA68-420D-9FB7-21E123772D92}" type="sibTrans" cxnId="{6A105AFB-B373-45D6-B4C9-E84AF9DC46BA}">
      <dgm:prSet/>
      <dgm:spPr/>
      <dgm:t>
        <a:bodyPr/>
        <a:lstStyle/>
        <a:p>
          <a:endParaRPr lang="en-US"/>
        </a:p>
      </dgm:t>
    </dgm:pt>
    <dgm:pt modelId="{1E2DA9C3-734D-4F12-A8FA-BBE9AEF403D5}" type="parTrans" cxnId="{6A105AFB-B373-45D6-B4C9-E84AF9DC46BA}">
      <dgm:prSet/>
      <dgm:spPr/>
      <dgm:t>
        <a:bodyPr/>
        <a:lstStyle/>
        <a:p>
          <a:endParaRPr lang="en-US"/>
        </a:p>
      </dgm:t>
    </dgm:pt>
    <dgm:pt modelId="{3F580375-D902-425A-BB72-34AB11DDFE43}" type="pres">
      <dgm:prSet presAssocID="{AF829CD7-5AFC-4E93-9A82-A19F00252310}" presName="Name0" presStyleCnt="0">
        <dgm:presLayoutVars>
          <dgm:dir/>
          <dgm:resizeHandles val="exact"/>
        </dgm:presLayoutVars>
      </dgm:prSet>
      <dgm:spPr/>
    </dgm:pt>
    <dgm:pt modelId="{D46A0B5D-CD00-4291-86FF-27DC13CA95E4}" type="pres">
      <dgm:prSet presAssocID="{538710EC-F8E9-474C-8108-3157575F2CC3}" presName="composite" presStyleCnt="0"/>
      <dgm:spPr/>
    </dgm:pt>
    <dgm:pt modelId="{902C0170-689A-47F2-9EF1-86CA9C0942CB}" type="pres">
      <dgm:prSet presAssocID="{538710EC-F8E9-474C-8108-3157575F2CC3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9C274-B2B4-4656-9DA7-A9957BD783B4}" type="pres">
      <dgm:prSet presAssocID="{538710EC-F8E9-474C-8108-3157575F2CC3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F0D4369-4956-4368-9944-8B61019970A5}" type="pres">
      <dgm:prSet presAssocID="{9BD99A0A-FA68-420D-9FB7-21E123772D92}" presName="sibTrans" presStyleCnt="0"/>
      <dgm:spPr/>
    </dgm:pt>
    <dgm:pt modelId="{FBD24B01-26F2-41B5-821A-EB4751B12D58}" type="pres">
      <dgm:prSet presAssocID="{9CE786C8-5653-41CB-8D7B-8CF1776F8325}" presName="composite" presStyleCnt="0"/>
      <dgm:spPr/>
    </dgm:pt>
    <dgm:pt modelId="{DCF05524-EBAB-4651-A870-C11A3FA869CD}" type="pres">
      <dgm:prSet presAssocID="{9CE786C8-5653-41CB-8D7B-8CF1776F8325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949B8-E262-43C2-9D97-F2C4C3823A8B}" type="pres">
      <dgm:prSet presAssocID="{9CE786C8-5653-41CB-8D7B-8CF1776F8325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1B7D704-3030-449D-9C0B-CA1FC8A87F98}" type="pres">
      <dgm:prSet presAssocID="{310E0705-9B82-4D99-81DD-BC762CF4827A}" presName="sibTrans" presStyleCnt="0"/>
      <dgm:spPr/>
    </dgm:pt>
    <dgm:pt modelId="{4FBD0060-56DE-421C-B8AA-1F441C80156E}" type="pres">
      <dgm:prSet presAssocID="{58B9D700-0EAA-4D68-A691-FE004AE6EF37}" presName="composite" presStyleCnt="0"/>
      <dgm:spPr/>
    </dgm:pt>
    <dgm:pt modelId="{7963C95F-81DA-40EE-8BB5-1288DB8ABF5A}" type="pres">
      <dgm:prSet presAssocID="{58B9D700-0EAA-4D68-A691-FE004AE6EF37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97318-EA04-48C7-993A-70C422FC392F}" type="pres">
      <dgm:prSet presAssocID="{58B9D700-0EAA-4D68-A691-FE004AE6EF37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1100515-5A92-4CAD-ACB9-CD9184F738C8}" type="pres">
      <dgm:prSet presAssocID="{2361AF66-B49E-45D2-BD0B-6C6BFD2D9F73}" presName="sibTrans" presStyleCnt="0"/>
      <dgm:spPr/>
    </dgm:pt>
    <dgm:pt modelId="{A08F5D43-C599-4031-A82B-3541C21B5D7A}" type="pres">
      <dgm:prSet presAssocID="{9D53F5D3-66D4-4774-A4EF-051A9A29CAD5}" presName="composite" presStyleCnt="0"/>
      <dgm:spPr/>
    </dgm:pt>
    <dgm:pt modelId="{9131ED5D-A604-4343-9D4D-5AE3192DC3C5}" type="pres">
      <dgm:prSet presAssocID="{9D53F5D3-66D4-4774-A4EF-051A9A29CAD5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9A9C9-34D9-4469-AD46-6377CE6ED4FF}" type="pres">
      <dgm:prSet presAssocID="{9D53F5D3-66D4-4774-A4EF-051A9A29CAD5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82B7915A-68FC-4BDA-9A93-65861A6308A4}" srcId="{AF829CD7-5AFC-4E93-9A82-A19F00252310}" destId="{9CE786C8-5653-41CB-8D7B-8CF1776F8325}" srcOrd="1" destOrd="0" parTransId="{B00EC9C1-9BC9-4BC4-9B3A-B4C3E96FB314}" sibTransId="{310E0705-9B82-4D99-81DD-BC762CF4827A}"/>
    <dgm:cxn modelId="{36F38805-ED87-4CD2-8104-DCBD41B2C3BA}" type="presOf" srcId="{58B9D700-0EAA-4D68-A691-FE004AE6EF37}" destId="{7963C95F-81DA-40EE-8BB5-1288DB8ABF5A}" srcOrd="0" destOrd="0" presId="urn:microsoft.com/office/officeart/2008/layout/PictureStrips"/>
    <dgm:cxn modelId="{6A105AFB-B373-45D6-B4C9-E84AF9DC46BA}" srcId="{AF829CD7-5AFC-4E93-9A82-A19F00252310}" destId="{538710EC-F8E9-474C-8108-3157575F2CC3}" srcOrd="0" destOrd="0" parTransId="{1E2DA9C3-734D-4F12-A8FA-BBE9AEF403D5}" sibTransId="{9BD99A0A-FA68-420D-9FB7-21E123772D92}"/>
    <dgm:cxn modelId="{0124866D-DF1A-419B-B61D-0CB3B3AAD235}" srcId="{AF829CD7-5AFC-4E93-9A82-A19F00252310}" destId="{58B9D700-0EAA-4D68-A691-FE004AE6EF37}" srcOrd="2" destOrd="0" parTransId="{5D3C9F5A-2E1E-40E4-94FD-14788E0F3766}" sibTransId="{2361AF66-B49E-45D2-BD0B-6C6BFD2D9F73}"/>
    <dgm:cxn modelId="{881D473B-F930-42CB-B779-86E959C8B102}" type="presOf" srcId="{9D53F5D3-66D4-4774-A4EF-051A9A29CAD5}" destId="{9131ED5D-A604-4343-9D4D-5AE3192DC3C5}" srcOrd="0" destOrd="0" presId="urn:microsoft.com/office/officeart/2008/layout/PictureStrips"/>
    <dgm:cxn modelId="{DD477C79-7F22-4F80-9DC3-25C6D4403E05}" type="presOf" srcId="{9CE786C8-5653-41CB-8D7B-8CF1776F8325}" destId="{DCF05524-EBAB-4651-A870-C11A3FA869CD}" srcOrd="0" destOrd="0" presId="urn:microsoft.com/office/officeart/2008/layout/PictureStrips"/>
    <dgm:cxn modelId="{E4023B9B-D8E5-42F5-BD28-1B52FC641ECA}" srcId="{AF829CD7-5AFC-4E93-9A82-A19F00252310}" destId="{9D53F5D3-66D4-4774-A4EF-051A9A29CAD5}" srcOrd="3" destOrd="0" parTransId="{C6580C7F-423E-49FB-A92A-0D58A39B1D51}" sibTransId="{130B5EA4-FE41-4E13-94A4-43AD63AF292D}"/>
    <dgm:cxn modelId="{D6816912-1B61-4F5D-A5F6-87083267DCD6}" type="presOf" srcId="{538710EC-F8E9-474C-8108-3157575F2CC3}" destId="{902C0170-689A-47F2-9EF1-86CA9C0942CB}" srcOrd="0" destOrd="0" presId="urn:microsoft.com/office/officeart/2008/layout/PictureStrips"/>
    <dgm:cxn modelId="{3CF77BD0-B5A2-4150-B7B9-D21843D9690E}" type="presOf" srcId="{AF829CD7-5AFC-4E93-9A82-A19F00252310}" destId="{3F580375-D902-425A-BB72-34AB11DDFE43}" srcOrd="0" destOrd="0" presId="urn:microsoft.com/office/officeart/2008/layout/PictureStrips"/>
    <dgm:cxn modelId="{341F7538-515A-414C-9FD7-E1F78553236A}" type="presParOf" srcId="{3F580375-D902-425A-BB72-34AB11DDFE43}" destId="{D46A0B5D-CD00-4291-86FF-27DC13CA95E4}" srcOrd="0" destOrd="0" presId="urn:microsoft.com/office/officeart/2008/layout/PictureStrips"/>
    <dgm:cxn modelId="{EDD7DA9E-48ED-4BC1-BEF5-610C7220FB15}" type="presParOf" srcId="{D46A0B5D-CD00-4291-86FF-27DC13CA95E4}" destId="{902C0170-689A-47F2-9EF1-86CA9C0942CB}" srcOrd="0" destOrd="0" presId="urn:microsoft.com/office/officeart/2008/layout/PictureStrips"/>
    <dgm:cxn modelId="{6D63E1AA-F69B-4DDA-8E8C-A1935F28A99A}" type="presParOf" srcId="{D46A0B5D-CD00-4291-86FF-27DC13CA95E4}" destId="{BC69C274-B2B4-4656-9DA7-A9957BD783B4}" srcOrd="1" destOrd="0" presId="urn:microsoft.com/office/officeart/2008/layout/PictureStrips"/>
    <dgm:cxn modelId="{35C6B9DD-DC07-4C45-A83D-23310CA9F86F}" type="presParOf" srcId="{3F580375-D902-425A-BB72-34AB11DDFE43}" destId="{DF0D4369-4956-4368-9944-8B61019970A5}" srcOrd="1" destOrd="0" presId="urn:microsoft.com/office/officeart/2008/layout/PictureStrips"/>
    <dgm:cxn modelId="{DC7C7269-827F-48B3-9BC6-3FD8AE1647EA}" type="presParOf" srcId="{3F580375-D902-425A-BB72-34AB11DDFE43}" destId="{FBD24B01-26F2-41B5-821A-EB4751B12D58}" srcOrd="2" destOrd="0" presId="urn:microsoft.com/office/officeart/2008/layout/PictureStrips"/>
    <dgm:cxn modelId="{B5DFDAE1-1923-4DCD-9A0C-5E6A27660B4D}" type="presParOf" srcId="{FBD24B01-26F2-41B5-821A-EB4751B12D58}" destId="{DCF05524-EBAB-4651-A870-C11A3FA869CD}" srcOrd="0" destOrd="0" presId="urn:microsoft.com/office/officeart/2008/layout/PictureStrips"/>
    <dgm:cxn modelId="{B109E853-7DE0-4379-AEA3-2C2F5203BB97}" type="presParOf" srcId="{FBD24B01-26F2-41B5-821A-EB4751B12D58}" destId="{254949B8-E262-43C2-9D97-F2C4C3823A8B}" srcOrd="1" destOrd="0" presId="urn:microsoft.com/office/officeart/2008/layout/PictureStrips"/>
    <dgm:cxn modelId="{44B558B4-3A9E-4173-BAB4-DA391988088A}" type="presParOf" srcId="{3F580375-D902-425A-BB72-34AB11DDFE43}" destId="{21B7D704-3030-449D-9C0B-CA1FC8A87F98}" srcOrd="3" destOrd="0" presId="urn:microsoft.com/office/officeart/2008/layout/PictureStrips"/>
    <dgm:cxn modelId="{2B86EFA4-19BC-44E2-AB48-C1E62AB8280B}" type="presParOf" srcId="{3F580375-D902-425A-BB72-34AB11DDFE43}" destId="{4FBD0060-56DE-421C-B8AA-1F441C80156E}" srcOrd="4" destOrd="0" presId="urn:microsoft.com/office/officeart/2008/layout/PictureStrips"/>
    <dgm:cxn modelId="{B217E427-02B6-4126-A205-B1AB82ED97F3}" type="presParOf" srcId="{4FBD0060-56DE-421C-B8AA-1F441C80156E}" destId="{7963C95F-81DA-40EE-8BB5-1288DB8ABF5A}" srcOrd="0" destOrd="0" presId="urn:microsoft.com/office/officeart/2008/layout/PictureStrips"/>
    <dgm:cxn modelId="{B876449B-FF8E-4CBF-B1B9-1AE344463D6D}" type="presParOf" srcId="{4FBD0060-56DE-421C-B8AA-1F441C80156E}" destId="{59A97318-EA04-48C7-993A-70C422FC392F}" srcOrd="1" destOrd="0" presId="urn:microsoft.com/office/officeart/2008/layout/PictureStrips"/>
    <dgm:cxn modelId="{93665853-40E6-421F-9230-A3FDA9F37833}" type="presParOf" srcId="{3F580375-D902-425A-BB72-34AB11DDFE43}" destId="{51100515-5A92-4CAD-ACB9-CD9184F738C8}" srcOrd="5" destOrd="0" presId="urn:microsoft.com/office/officeart/2008/layout/PictureStrips"/>
    <dgm:cxn modelId="{1C30679A-3F45-4DC7-B273-14C45C9268D9}" type="presParOf" srcId="{3F580375-D902-425A-BB72-34AB11DDFE43}" destId="{A08F5D43-C599-4031-A82B-3541C21B5D7A}" srcOrd="6" destOrd="0" presId="urn:microsoft.com/office/officeart/2008/layout/PictureStrips"/>
    <dgm:cxn modelId="{2D72C9E3-C6AB-4128-87C1-0ED862FA7E0D}" type="presParOf" srcId="{A08F5D43-C599-4031-A82B-3541C21B5D7A}" destId="{9131ED5D-A604-4343-9D4D-5AE3192DC3C5}" srcOrd="0" destOrd="0" presId="urn:microsoft.com/office/officeart/2008/layout/PictureStrips"/>
    <dgm:cxn modelId="{5FBF55C5-B1B9-4560-AC1C-8DC62EE721A5}" type="presParOf" srcId="{A08F5D43-C599-4031-A82B-3541C21B5D7A}" destId="{9E39A9C9-34D9-4469-AD46-6377CE6ED4F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E94833B-B119-4D1E-934B-5972C0318474}" type="doc">
      <dgm:prSet loTypeId="urn:microsoft.com/office/officeart/2008/layout/AlternatingPictureBlocks" loCatId="picture" qsTypeId="urn:microsoft.com/office/officeart/2005/8/quickstyle/simple4" qsCatId="simple" csTypeId="urn:microsoft.com/office/officeart/2005/8/colors/accent0_3" csCatId="mainScheme" phldr="1"/>
      <dgm:spPr/>
    </dgm:pt>
    <dgm:pt modelId="{F9C1CF9D-CA7B-4FA1-9741-A886529873C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Sales Tax vs 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227ACFB-4F9C-41FC-B6B4-4433740DAFDE}" type="parTrans" cxnId="{8B36233F-AB82-41D4-A489-A5DC07CB0A2B}">
      <dgm:prSet/>
      <dgm:spPr/>
      <dgm:t>
        <a:bodyPr/>
        <a:lstStyle/>
        <a:p>
          <a:endParaRPr lang="en-US"/>
        </a:p>
      </dgm:t>
    </dgm:pt>
    <dgm:pt modelId="{49257533-5972-49BF-957C-E1EA5CC18BB4}" type="sibTrans" cxnId="{8B36233F-AB82-41D4-A489-A5DC07CB0A2B}">
      <dgm:prSet/>
      <dgm:spPr/>
      <dgm:t>
        <a:bodyPr/>
        <a:lstStyle/>
        <a:p>
          <a:endParaRPr lang="en-US"/>
        </a:p>
      </dgm:t>
    </dgm:pt>
    <dgm:pt modelId="{F53438B6-7680-489E-B049-61E5767D7D9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CENVAT MODVAT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D606220-3E0D-4078-A3F1-19F493879E48}" type="parTrans" cxnId="{DFD62DC6-86CF-48A9-BAEC-ACDEEF999F59}">
      <dgm:prSet/>
      <dgm:spPr/>
      <dgm:t>
        <a:bodyPr/>
        <a:lstStyle/>
        <a:p>
          <a:endParaRPr lang="en-US"/>
        </a:p>
      </dgm:t>
    </dgm:pt>
    <dgm:pt modelId="{20CDCC6F-3DCE-47E9-B824-40CD40AAD5D7}" type="sibTrans" cxnId="{DFD62DC6-86CF-48A9-BAEC-ACDEEF999F59}">
      <dgm:prSet/>
      <dgm:spPr/>
      <dgm:t>
        <a:bodyPr/>
        <a:lstStyle/>
        <a:p>
          <a:endParaRPr lang="en-US"/>
        </a:p>
      </dgm:t>
    </dgm:pt>
    <dgm:pt modelId="{B3334832-47D1-4236-9E35-3E7C8077C27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Why and HOW?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A48F69E-057D-46A0-A579-87549564133D}" type="parTrans" cxnId="{0BDF3E41-7B7E-4625-A387-2C5BFB2CA0A5}">
      <dgm:prSet/>
      <dgm:spPr/>
      <dgm:t>
        <a:bodyPr/>
        <a:lstStyle/>
        <a:p>
          <a:endParaRPr lang="en-US"/>
        </a:p>
      </dgm:t>
    </dgm:pt>
    <dgm:pt modelId="{75D00FAB-F960-45C2-ABC8-576B9746D350}" type="sibTrans" cxnId="{0BDF3E41-7B7E-4625-A387-2C5BFB2CA0A5}">
      <dgm:prSet/>
      <dgm:spPr/>
      <dgm:t>
        <a:bodyPr/>
        <a:lstStyle/>
        <a:p>
          <a:endParaRPr lang="en-US"/>
        </a:p>
      </dgm:t>
    </dgm:pt>
    <dgm:pt modelId="{534FCC8A-FABD-4D66-8797-3A1293DB11F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Benefits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A7B47D5-D7AD-4B54-B138-6D70E4C83BA3}" type="parTrans" cxnId="{207FE73A-87E8-49CD-AA74-4E522BDA4E58}">
      <dgm:prSet/>
      <dgm:spPr/>
      <dgm:t>
        <a:bodyPr/>
        <a:lstStyle/>
        <a:p>
          <a:endParaRPr lang="en-US"/>
        </a:p>
      </dgm:t>
    </dgm:pt>
    <dgm:pt modelId="{697FECD7-6378-4700-9951-67A3FF0E1983}" type="sibTrans" cxnId="{207FE73A-87E8-49CD-AA74-4E522BDA4E58}">
      <dgm:prSet/>
      <dgm:spPr/>
      <dgm:t>
        <a:bodyPr/>
        <a:lstStyle/>
        <a:p>
          <a:endParaRPr lang="en-US"/>
        </a:p>
      </dgm:t>
    </dgm:pt>
    <dgm:pt modelId="{1DD034D9-AC10-47DB-A8B5-6C47418FD6F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Challenges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E67C87B-CAF8-4784-9C56-29C902DCDD47}" type="parTrans" cxnId="{52517187-C7AA-4CDE-A58B-5D451BE0C228}">
      <dgm:prSet/>
      <dgm:spPr/>
      <dgm:t>
        <a:bodyPr/>
        <a:lstStyle/>
        <a:p>
          <a:endParaRPr lang="en-US"/>
        </a:p>
      </dgm:t>
    </dgm:pt>
    <dgm:pt modelId="{E5B67D1F-CF04-46D1-B39F-F7D5D9A0DC7C}" type="sibTrans" cxnId="{52517187-C7AA-4CDE-A58B-5D451BE0C228}">
      <dgm:prSet/>
      <dgm:spPr/>
      <dgm:t>
        <a:bodyPr/>
        <a:lstStyle/>
        <a:p>
          <a:endParaRPr lang="en-US"/>
        </a:p>
      </dgm:t>
    </dgm:pt>
    <dgm:pt modelId="{6CD93719-29F1-4C90-A939-E97688B2E9D5}" type="pres">
      <dgm:prSet presAssocID="{9E94833B-B119-4D1E-934B-5972C0318474}" presName="linearFlow" presStyleCnt="0">
        <dgm:presLayoutVars>
          <dgm:dir/>
          <dgm:resizeHandles val="exact"/>
        </dgm:presLayoutVars>
      </dgm:prSet>
      <dgm:spPr/>
    </dgm:pt>
    <dgm:pt modelId="{4EDE39C5-8D63-4B90-82BD-F4877D02F6CE}" type="pres">
      <dgm:prSet presAssocID="{F9C1CF9D-CA7B-4FA1-9741-A886529873C6}" presName="comp" presStyleCnt="0"/>
      <dgm:spPr/>
    </dgm:pt>
    <dgm:pt modelId="{4C7E5A24-A0A6-48BB-B936-C4A9C0B12BC5}" type="pres">
      <dgm:prSet presAssocID="{F9C1CF9D-CA7B-4FA1-9741-A886529873C6}" presName="rect2" presStyleLbl="node1" presStyleIdx="0" presStyleCnt="5" custScaleX="133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EF3CE-D7BB-4DD4-8CB0-FF585832E5E9}" type="pres">
      <dgm:prSet presAssocID="{F9C1CF9D-CA7B-4FA1-9741-A886529873C6}" presName="rect1" presStyleLbl="lnNode1" presStyleIdx="0" presStyleCnt="5" custScaleX="127714" custLinFactNeighborX="-1350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BDB321C-9423-42B8-934A-0DC9A9B19131}" type="pres">
      <dgm:prSet presAssocID="{49257533-5972-49BF-957C-E1EA5CC18BB4}" presName="sibTrans" presStyleCnt="0"/>
      <dgm:spPr/>
    </dgm:pt>
    <dgm:pt modelId="{34919D2F-A4AA-4DC2-869C-F3353790CF26}" type="pres">
      <dgm:prSet presAssocID="{F53438B6-7680-489E-B049-61E5767D7D9A}" presName="comp" presStyleCnt="0"/>
      <dgm:spPr/>
    </dgm:pt>
    <dgm:pt modelId="{197BEFDD-38DE-443E-8F53-10B685BD1BBA}" type="pres">
      <dgm:prSet presAssocID="{F53438B6-7680-489E-B049-61E5767D7D9A}" presName="rect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E2A60-2F2B-4B81-9987-9B5CB70CCAF7}" type="pres">
      <dgm:prSet presAssocID="{F53438B6-7680-489E-B049-61E5767D7D9A}" presName="rect1" presStyleLbl="lnNode1" presStyleIdx="1" presStyleCnt="5" custScaleX="9491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1656CF7-9FEA-45E7-B426-BBE46594F53A}" type="pres">
      <dgm:prSet presAssocID="{20CDCC6F-3DCE-47E9-B824-40CD40AAD5D7}" presName="sibTrans" presStyleCnt="0"/>
      <dgm:spPr/>
    </dgm:pt>
    <dgm:pt modelId="{353A72FC-C88C-4CE2-9098-9DF7A64B6005}" type="pres">
      <dgm:prSet presAssocID="{B3334832-47D1-4236-9E35-3E7C8077C279}" presName="comp" presStyleCnt="0"/>
      <dgm:spPr/>
    </dgm:pt>
    <dgm:pt modelId="{5A012182-8FB0-4345-9CED-383B3A0CF9D5}" type="pres">
      <dgm:prSet presAssocID="{B3334832-47D1-4236-9E35-3E7C8077C279}" presName="rect2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2D77D-BD72-497D-9448-C6A830B76CAB}" type="pres">
      <dgm:prSet presAssocID="{B3334832-47D1-4236-9E35-3E7C8077C279}" presName="rect1" presStyleLbl="lnNode1" presStyleIdx="2" presStyleCnt="5" custScaleX="13941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5DDAD1B-7BE7-4D98-A07B-1C545C169085}" type="pres">
      <dgm:prSet presAssocID="{75D00FAB-F960-45C2-ABC8-576B9746D350}" presName="sibTrans" presStyleCnt="0"/>
      <dgm:spPr/>
    </dgm:pt>
    <dgm:pt modelId="{7374652B-5B23-4A78-BAFD-E4EE8BEFFC26}" type="pres">
      <dgm:prSet presAssocID="{534FCC8A-FABD-4D66-8797-3A1293DB11F5}" presName="comp" presStyleCnt="0"/>
      <dgm:spPr/>
    </dgm:pt>
    <dgm:pt modelId="{FAA1E91C-38A5-4DF1-BDE6-056F1F80CCC9}" type="pres">
      <dgm:prSet presAssocID="{534FCC8A-FABD-4D66-8797-3A1293DB11F5}" presName="rect2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696B4A-B520-4B50-BFD6-2AD8C9760D1C}" type="pres">
      <dgm:prSet presAssocID="{534FCC8A-FABD-4D66-8797-3A1293DB11F5}" presName="rect1" presStyleLbl="ln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8EF2B4B4-C5EA-490A-96B0-75C39F6794F3}" type="pres">
      <dgm:prSet presAssocID="{697FECD7-6378-4700-9951-67A3FF0E1983}" presName="sibTrans" presStyleCnt="0"/>
      <dgm:spPr/>
    </dgm:pt>
    <dgm:pt modelId="{E7044E8E-2353-4650-B88F-DC908EC33671}" type="pres">
      <dgm:prSet presAssocID="{1DD034D9-AC10-47DB-A8B5-6C47418FD6F9}" presName="comp" presStyleCnt="0"/>
      <dgm:spPr/>
    </dgm:pt>
    <dgm:pt modelId="{5D08E807-FADD-426F-992A-D8BD8B31240A}" type="pres">
      <dgm:prSet presAssocID="{1DD034D9-AC10-47DB-A8B5-6C47418FD6F9}" presName="rect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C8C69-CCC6-49D0-8C8C-B01896793C95}" type="pres">
      <dgm:prSet presAssocID="{1DD034D9-AC10-47DB-A8B5-6C47418FD6F9}" presName="rect1" presStyleLbl="ln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8B36233F-AB82-41D4-A489-A5DC07CB0A2B}" srcId="{9E94833B-B119-4D1E-934B-5972C0318474}" destId="{F9C1CF9D-CA7B-4FA1-9741-A886529873C6}" srcOrd="0" destOrd="0" parTransId="{3227ACFB-4F9C-41FC-B6B4-4433740DAFDE}" sibTransId="{49257533-5972-49BF-957C-E1EA5CC18BB4}"/>
    <dgm:cxn modelId="{52517187-C7AA-4CDE-A58B-5D451BE0C228}" srcId="{9E94833B-B119-4D1E-934B-5972C0318474}" destId="{1DD034D9-AC10-47DB-A8B5-6C47418FD6F9}" srcOrd="4" destOrd="0" parTransId="{CE67C87B-CAF8-4784-9C56-29C902DCDD47}" sibTransId="{E5B67D1F-CF04-46D1-B39F-F7D5D9A0DC7C}"/>
    <dgm:cxn modelId="{7DAD1D48-1BF4-438B-82E8-0AB29B417188}" type="presOf" srcId="{B3334832-47D1-4236-9E35-3E7C8077C279}" destId="{5A012182-8FB0-4345-9CED-383B3A0CF9D5}" srcOrd="0" destOrd="0" presId="urn:microsoft.com/office/officeart/2008/layout/AlternatingPictureBlocks"/>
    <dgm:cxn modelId="{0BDF3E41-7B7E-4625-A387-2C5BFB2CA0A5}" srcId="{9E94833B-B119-4D1E-934B-5972C0318474}" destId="{B3334832-47D1-4236-9E35-3E7C8077C279}" srcOrd="2" destOrd="0" parTransId="{FA48F69E-057D-46A0-A579-87549564133D}" sibTransId="{75D00FAB-F960-45C2-ABC8-576B9746D350}"/>
    <dgm:cxn modelId="{207FE73A-87E8-49CD-AA74-4E522BDA4E58}" srcId="{9E94833B-B119-4D1E-934B-5972C0318474}" destId="{534FCC8A-FABD-4D66-8797-3A1293DB11F5}" srcOrd="3" destOrd="0" parTransId="{1A7B47D5-D7AD-4B54-B138-6D70E4C83BA3}" sibTransId="{697FECD7-6378-4700-9951-67A3FF0E1983}"/>
    <dgm:cxn modelId="{CC286ACA-782D-479E-97A2-A32F992C95B1}" type="presOf" srcId="{9E94833B-B119-4D1E-934B-5972C0318474}" destId="{6CD93719-29F1-4C90-A939-E97688B2E9D5}" srcOrd="0" destOrd="0" presId="urn:microsoft.com/office/officeart/2008/layout/AlternatingPictureBlocks"/>
    <dgm:cxn modelId="{7DDB27B7-76C6-4FD7-87BC-BB1528BA397A}" type="presOf" srcId="{F53438B6-7680-489E-B049-61E5767D7D9A}" destId="{197BEFDD-38DE-443E-8F53-10B685BD1BBA}" srcOrd="0" destOrd="0" presId="urn:microsoft.com/office/officeart/2008/layout/AlternatingPictureBlocks"/>
    <dgm:cxn modelId="{154E8238-DB07-40E8-83F0-803E33D38071}" type="presOf" srcId="{F9C1CF9D-CA7B-4FA1-9741-A886529873C6}" destId="{4C7E5A24-A0A6-48BB-B936-C4A9C0B12BC5}" srcOrd="0" destOrd="0" presId="urn:microsoft.com/office/officeart/2008/layout/AlternatingPictureBlocks"/>
    <dgm:cxn modelId="{CD793D69-4A38-4B6D-A567-1B81D275BAA4}" type="presOf" srcId="{534FCC8A-FABD-4D66-8797-3A1293DB11F5}" destId="{FAA1E91C-38A5-4DF1-BDE6-056F1F80CCC9}" srcOrd="0" destOrd="0" presId="urn:microsoft.com/office/officeart/2008/layout/AlternatingPictureBlocks"/>
    <dgm:cxn modelId="{98068E8A-9D99-4EED-860C-3C193C758B42}" type="presOf" srcId="{1DD034D9-AC10-47DB-A8B5-6C47418FD6F9}" destId="{5D08E807-FADD-426F-992A-D8BD8B31240A}" srcOrd="0" destOrd="0" presId="urn:microsoft.com/office/officeart/2008/layout/AlternatingPictureBlocks"/>
    <dgm:cxn modelId="{DFD62DC6-86CF-48A9-BAEC-ACDEEF999F59}" srcId="{9E94833B-B119-4D1E-934B-5972C0318474}" destId="{F53438B6-7680-489E-B049-61E5767D7D9A}" srcOrd="1" destOrd="0" parTransId="{8D606220-3E0D-4078-A3F1-19F493879E48}" sibTransId="{20CDCC6F-3DCE-47E9-B824-40CD40AAD5D7}"/>
    <dgm:cxn modelId="{828417BD-FCCE-4951-B1FE-5C1A7651209B}" type="presParOf" srcId="{6CD93719-29F1-4C90-A939-E97688B2E9D5}" destId="{4EDE39C5-8D63-4B90-82BD-F4877D02F6CE}" srcOrd="0" destOrd="0" presId="urn:microsoft.com/office/officeart/2008/layout/AlternatingPictureBlocks"/>
    <dgm:cxn modelId="{817F88A2-56FF-4AA4-B8A7-FEEF12911631}" type="presParOf" srcId="{4EDE39C5-8D63-4B90-82BD-F4877D02F6CE}" destId="{4C7E5A24-A0A6-48BB-B936-C4A9C0B12BC5}" srcOrd="0" destOrd="0" presId="urn:microsoft.com/office/officeart/2008/layout/AlternatingPictureBlocks"/>
    <dgm:cxn modelId="{9E6D8CC6-0097-40F1-A3AD-D2599114A96B}" type="presParOf" srcId="{4EDE39C5-8D63-4B90-82BD-F4877D02F6CE}" destId="{79BEF3CE-D7BB-4DD4-8CB0-FF585832E5E9}" srcOrd="1" destOrd="0" presId="urn:microsoft.com/office/officeart/2008/layout/AlternatingPictureBlocks"/>
    <dgm:cxn modelId="{AB4C87A4-348E-4A5B-8B6A-D3AA09B78283}" type="presParOf" srcId="{6CD93719-29F1-4C90-A939-E97688B2E9D5}" destId="{8BDB321C-9423-42B8-934A-0DC9A9B19131}" srcOrd="1" destOrd="0" presId="urn:microsoft.com/office/officeart/2008/layout/AlternatingPictureBlocks"/>
    <dgm:cxn modelId="{E30539C9-99C8-4D97-8F73-1EB8E78ED45C}" type="presParOf" srcId="{6CD93719-29F1-4C90-A939-E97688B2E9D5}" destId="{34919D2F-A4AA-4DC2-869C-F3353790CF26}" srcOrd="2" destOrd="0" presId="urn:microsoft.com/office/officeart/2008/layout/AlternatingPictureBlocks"/>
    <dgm:cxn modelId="{49311CDD-887A-4F4D-BAD8-613F1392DEE2}" type="presParOf" srcId="{34919D2F-A4AA-4DC2-869C-F3353790CF26}" destId="{197BEFDD-38DE-443E-8F53-10B685BD1BBA}" srcOrd="0" destOrd="0" presId="urn:microsoft.com/office/officeart/2008/layout/AlternatingPictureBlocks"/>
    <dgm:cxn modelId="{EC83A0D3-67A8-4904-9B35-136448E02C5C}" type="presParOf" srcId="{34919D2F-A4AA-4DC2-869C-F3353790CF26}" destId="{CACE2A60-2F2B-4B81-9987-9B5CB70CCAF7}" srcOrd="1" destOrd="0" presId="urn:microsoft.com/office/officeart/2008/layout/AlternatingPictureBlocks"/>
    <dgm:cxn modelId="{F4FF90F3-7351-4C45-875A-5AD3EAD3CD1A}" type="presParOf" srcId="{6CD93719-29F1-4C90-A939-E97688B2E9D5}" destId="{C1656CF7-9FEA-45E7-B426-BBE46594F53A}" srcOrd="3" destOrd="0" presId="urn:microsoft.com/office/officeart/2008/layout/AlternatingPictureBlocks"/>
    <dgm:cxn modelId="{F9A7A061-C73B-4616-8CD8-01CFAC3A6C3C}" type="presParOf" srcId="{6CD93719-29F1-4C90-A939-E97688B2E9D5}" destId="{353A72FC-C88C-4CE2-9098-9DF7A64B6005}" srcOrd="4" destOrd="0" presId="urn:microsoft.com/office/officeart/2008/layout/AlternatingPictureBlocks"/>
    <dgm:cxn modelId="{5856CD88-8D3B-4BC1-B25A-13B9BC12D744}" type="presParOf" srcId="{353A72FC-C88C-4CE2-9098-9DF7A64B6005}" destId="{5A012182-8FB0-4345-9CED-383B3A0CF9D5}" srcOrd="0" destOrd="0" presId="urn:microsoft.com/office/officeart/2008/layout/AlternatingPictureBlocks"/>
    <dgm:cxn modelId="{E1F26EC5-C0E3-447B-969D-D3C88FB68050}" type="presParOf" srcId="{353A72FC-C88C-4CE2-9098-9DF7A64B6005}" destId="{7EF2D77D-BD72-497D-9448-C6A830B76CAB}" srcOrd="1" destOrd="0" presId="urn:microsoft.com/office/officeart/2008/layout/AlternatingPictureBlocks"/>
    <dgm:cxn modelId="{3AB9BA8B-6C16-4C72-802B-741B54230332}" type="presParOf" srcId="{6CD93719-29F1-4C90-A939-E97688B2E9D5}" destId="{B5DDAD1B-7BE7-4D98-A07B-1C545C169085}" srcOrd="5" destOrd="0" presId="urn:microsoft.com/office/officeart/2008/layout/AlternatingPictureBlocks"/>
    <dgm:cxn modelId="{2BD0AE6A-DAD7-45CF-820F-715A435838EB}" type="presParOf" srcId="{6CD93719-29F1-4C90-A939-E97688B2E9D5}" destId="{7374652B-5B23-4A78-BAFD-E4EE8BEFFC26}" srcOrd="6" destOrd="0" presId="urn:microsoft.com/office/officeart/2008/layout/AlternatingPictureBlocks"/>
    <dgm:cxn modelId="{072C048E-0BE0-46AA-A273-B340179FFD41}" type="presParOf" srcId="{7374652B-5B23-4A78-BAFD-E4EE8BEFFC26}" destId="{FAA1E91C-38A5-4DF1-BDE6-056F1F80CCC9}" srcOrd="0" destOrd="0" presId="urn:microsoft.com/office/officeart/2008/layout/AlternatingPictureBlocks"/>
    <dgm:cxn modelId="{18F151BD-79C9-4AD7-B8ED-3CB56AD970DE}" type="presParOf" srcId="{7374652B-5B23-4A78-BAFD-E4EE8BEFFC26}" destId="{5B696B4A-B520-4B50-BFD6-2AD8C9760D1C}" srcOrd="1" destOrd="0" presId="urn:microsoft.com/office/officeart/2008/layout/AlternatingPictureBlocks"/>
    <dgm:cxn modelId="{1D164454-0367-45B4-AF35-62DDD9CA987D}" type="presParOf" srcId="{6CD93719-29F1-4C90-A939-E97688B2E9D5}" destId="{8EF2B4B4-C5EA-490A-96B0-75C39F6794F3}" srcOrd="7" destOrd="0" presId="urn:microsoft.com/office/officeart/2008/layout/AlternatingPictureBlocks"/>
    <dgm:cxn modelId="{48B8CBE5-606D-41E7-9C64-B59347FCDB92}" type="presParOf" srcId="{6CD93719-29F1-4C90-A939-E97688B2E9D5}" destId="{E7044E8E-2353-4650-B88F-DC908EC33671}" srcOrd="8" destOrd="0" presId="urn:microsoft.com/office/officeart/2008/layout/AlternatingPictureBlocks"/>
    <dgm:cxn modelId="{B453ED50-1A1F-43B4-8DF3-FD5543EF3A65}" type="presParOf" srcId="{E7044E8E-2353-4650-B88F-DC908EC33671}" destId="{5D08E807-FADD-426F-992A-D8BD8B31240A}" srcOrd="0" destOrd="0" presId="urn:microsoft.com/office/officeart/2008/layout/AlternatingPictureBlocks"/>
    <dgm:cxn modelId="{E2443369-443D-49B5-8ADF-961F9CE75B14}" type="presParOf" srcId="{E7044E8E-2353-4650-B88F-DC908EC33671}" destId="{408C8C69-CCC6-49D0-8C8C-B01896793C9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1546EF-6746-46F2-AAED-5CD2B1F04EE1}" type="doc">
      <dgm:prSet loTypeId="urn:microsoft.com/office/officeart/2005/8/layout/arrow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D530F8-5CB1-48B9-AE80-C5DD6601E65A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Purchase (Input) </a:t>
          </a:r>
        </a:p>
        <a:p>
          <a:r>
            <a:rPr lang="en-US" dirty="0" smtClean="0">
              <a:latin typeface="Franklin Gothic Demi Cond" panose="020B0706030402020204" pitchFamily="34" charset="0"/>
            </a:rPr>
            <a:t>10,000 tax paid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D3625510-5D0A-46B0-9F8E-14BCA3F533C2}" type="parTrans" cxnId="{70860688-257F-43FC-882A-8CBF4FF204A7}">
      <dgm:prSet/>
      <dgm:spPr/>
      <dgm:t>
        <a:bodyPr/>
        <a:lstStyle/>
        <a:p>
          <a:endParaRPr lang="en-US"/>
        </a:p>
      </dgm:t>
    </dgm:pt>
    <dgm:pt modelId="{1D279428-BE26-4E13-903B-283D55DD5C8A}" type="sibTrans" cxnId="{70860688-257F-43FC-882A-8CBF4FF204A7}">
      <dgm:prSet/>
      <dgm:spPr/>
      <dgm:t>
        <a:bodyPr/>
        <a:lstStyle/>
        <a:p>
          <a:endParaRPr lang="en-US"/>
        </a:p>
      </dgm:t>
    </dgm:pt>
    <dgm:pt modelId="{640617FF-329E-4A80-9AEE-14E9890280E6}">
      <dgm:prSet phldrT="[Text]"/>
      <dgm:spPr/>
      <dgm:t>
        <a:bodyPr/>
        <a:lstStyle/>
        <a:p>
          <a:r>
            <a:rPr lang="en-US" dirty="0" smtClean="0">
              <a:latin typeface="Franklin Gothic Demi Cond" panose="020B0706030402020204" pitchFamily="34" charset="0"/>
            </a:rPr>
            <a:t>Sales (Output)</a:t>
          </a:r>
        </a:p>
        <a:p>
          <a:r>
            <a:rPr lang="en-US" dirty="0" smtClean="0">
              <a:latin typeface="Franklin Gothic Demi Cond" panose="020B0706030402020204" pitchFamily="34" charset="0"/>
            </a:rPr>
            <a:t>5,000</a:t>
          </a:r>
          <a:endParaRPr lang="en-US" dirty="0">
            <a:latin typeface="Franklin Gothic Demi Cond" panose="020B0706030402020204" pitchFamily="34" charset="0"/>
          </a:endParaRPr>
        </a:p>
      </dgm:t>
    </dgm:pt>
    <dgm:pt modelId="{CBB5E66E-B68D-4878-B91F-6A875FE19634}" type="parTrans" cxnId="{0FBFC193-8D83-4A8B-B854-3C1355938E27}">
      <dgm:prSet/>
      <dgm:spPr/>
      <dgm:t>
        <a:bodyPr/>
        <a:lstStyle/>
        <a:p>
          <a:endParaRPr lang="en-US"/>
        </a:p>
      </dgm:t>
    </dgm:pt>
    <dgm:pt modelId="{402C76D0-4608-412D-8469-109F86825D91}" type="sibTrans" cxnId="{0FBFC193-8D83-4A8B-B854-3C1355938E27}">
      <dgm:prSet/>
      <dgm:spPr/>
      <dgm:t>
        <a:bodyPr/>
        <a:lstStyle/>
        <a:p>
          <a:endParaRPr lang="en-US"/>
        </a:p>
      </dgm:t>
    </dgm:pt>
    <dgm:pt modelId="{B932FDFD-9B5D-41E8-BEB7-CE5D2C1715F5}" type="pres">
      <dgm:prSet presAssocID="{091546EF-6746-46F2-AAED-5CD2B1F04E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F250E4-1C9E-43F0-8A27-92D7F51590EA}" type="pres">
      <dgm:prSet presAssocID="{FAD530F8-5CB1-48B9-AE80-C5DD6601E65A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75BD0-C28B-468A-87FE-438C75ADBD17}" type="pres">
      <dgm:prSet presAssocID="{640617FF-329E-4A80-9AEE-14E9890280E6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BFC193-8D83-4A8B-B854-3C1355938E27}" srcId="{091546EF-6746-46F2-AAED-5CD2B1F04EE1}" destId="{640617FF-329E-4A80-9AEE-14E9890280E6}" srcOrd="1" destOrd="0" parTransId="{CBB5E66E-B68D-4878-B91F-6A875FE19634}" sibTransId="{402C76D0-4608-412D-8469-109F86825D91}"/>
    <dgm:cxn modelId="{70860688-257F-43FC-882A-8CBF4FF204A7}" srcId="{091546EF-6746-46F2-AAED-5CD2B1F04EE1}" destId="{FAD530F8-5CB1-48B9-AE80-C5DD6601E65A}" srcOrd="0" destOrd="0" parTransId="{D3625510-5D0A-46B0-9F8E-14BCA3F533C2}" sibTransId="{1D279428-BE26-4E13-903B-283D55DD5C8A}"/>
    <dgm:cxn modelId="{9E24BE23-103D-4403-A99C-FB7BDC12B50F}" type="presOf" srcId="{640617FF-329E-4A80-9AEE-14E9890280E6}" destId="{74775BD0-C28B-468A-87FE-438C75ADBD17}" srcOrd="0" destOrd="0" presId="urn:microsoft.com/office/officeart/2005/8/layout/arrow1"/>
    <dgm:cxn modelId="{24D7D160-A30B-4CF6-ACF6-F7670300691C}" type="presOf" srcId="{FAD530F8-5CB1-48B9-AE80-C5DD6601E65A}" destId="{96F250E4-1C9E-43F0-8A27-92D7F51590EA}" srcOrd="0" destOrd="0" presId="urn:microsoft.com/office/officeart/2005/8/layout/arrow1"/>
    <dgm:cxn modelId="{265A64FF-9BF0-4C35-B992-BEC406F3ADD5}" type="presOf" srcId="{091546EF-6746-46F2-AAED-5CD2B1F04EE1}" destId="{B932FDFD-9B5D-41E8-BEB7-CE5D2C1715F5}" srcOrd="0" destOrd="0" presId="urn:microsoft.com/office/officeart/2005/8/layout/arrow1"/>
    <dgm:cxn modelId="{CD9E440E-1500-420B-ACCE-F5218CD8323F}" type="presParOf" srcId="{B932FDFD-9B5D-41E8-BEB7-CE5D2C1715F5}" destId="{96F250E4-1C9E-43F0-8A27-92D7F51590EA}" srcOrd="0" destOrd="0" presId="urn:microsoft.com/office/officeart/2005/8/layout/arrow1"/>
    <dgm:cxn modelId="{3E2874C6-FC17-4CE9-B3DC-18052B71F09B}" type="presParOf" srcId="{B932FDFD-9B5D-41E8-BEB7-CE5D2C1715F5}" destId="{74775BD0-C28B-468A-87FE-438C75ADBD1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1546EF-6746-46F2-AAED-5CD2B1F04EE1}" type="doc">
      <dgm:prSet loTypeId="urn:microsoft.com/office/officeart/2005/8/layout/arrow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D530F8-5CB1-48B9-AE80-C5DD6601E65A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Purchase (Input) (10,000)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D3625510-5D0A-46B0-9F8E-14BCA3F533C2}" type="parTrans" cxnId="{70860688-257F-43FC-882A-8CBF4FF204A7}">
      <dgm:prSet/>
      <dgm:spPr/>
      <dgm:t>
        <a:bodyPr/>
        <a:lstStyle/>
        <a:p>
          <a:endParaRPr lang="en-US"/>
        </a:p>
      </dgm:t>
    </dgm:pt>
    <dgm:pt modelId="{1D279428-BE26-4E13-903B-283D55DD5C8A}" type="sibTrans" cxnId="{70860688-257F-43FC-882A-8CBF4FF204A7}">
      <dgm:prSet/>
      <dgm:spPr/>
      <dgm:t>
        <a:bodyPr/>
        <a:lstStyle/>
        <a:p>
          <a:endParaRPr lang="en-US"/>
        </a:p>
      </dgm:t>
    </dgm:pt>
    <dgm:pt modelId="{640617FF-329E-4A80-9AEE-14E9890280E6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Sales (Output)</a:t>
          </a:r>
        </a:p>
        <a:p>
          <a:r>
            <a:rPr lang="en-US" sz="4000" dirty="0" smtClean="0">
              <a:latin typeface="Franklin Gothic Demi Cond" panose="020B0706030402020204" pitchFamily="34" charset="0"/>
            </a:rPr>
            <a:t>5,000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BB5E66E-B68D-4878-B91F-6A875FE19634}" type="parTrans" cxnId="{0FBFC193-8D83-4A8B-B854-3C1355938E27}">
      <dgm:prSet/>
      <dgm:spPr/>
      <dgm:t>
        <a:bodyPr/>
        <a:lstStyle/>
        <a:p>
          <a:endParaRPr lang="en-US"/>
        </a:p>
      </dgm:t>
    </dgm:pt>
    <dgm:pt modelId="{402C76D0-4608-412D-8469-109F86825D91}" type="sibTrans" cxnId="{0FBFC193-8D83-4A8B-B854-3C1355938E27}">
      <dgm:prSet/>
      <dgm:spPr/>
      <dgm:t>
        <a:bodyPr/>
        <a:lstStyle/>
        <a:p>
          <a:endParaRPr lang="en-US"/>
        </a:p>
      </dgm:t>
    </dgm:pt>
    <dgm:pt modelId="{B932FDFD-9B5D-41E8-BEB7-CE5D2C1715F5}" type="pres">
      <dgm:prSet presAssocID="{091546EF-6746-46F2-AAED-5CD2B1F04E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F250E4-1C9E-43F0-8A27-92D7F51590EA}" type="pres">
      <dgm:prSet presAssocID="{FAD530F8-5CB1-48B9-AE80-C5DD6601E65A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75BD0-C28B-468A-87FE-438C75ADBD17}" type="pres">
      <dgm:prSet presAssocID="{640617FF-329E-4A80-9AEE-14E9890280E6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BFC193-8D83-4A8B-B854-3C1355938E27}" srcId="{091546EF-6746-46F2-AAED-5CD2B1F04EE1}" destId="{640617FF-329E-4A80-9AEE-14E9890280E6}" srcOrd="1" destOrd="0" parTransId="{CBB5E66E-B68D-4878-B91F-6A875FE19634}" sibTransId="{402C76D0-4608-412D-8469-109F86825D91}"/>
    <dgm:cxn modelId="{70860688-257F-43FC-882A-8CBF4FF204A7}" srcId="{091546EF-6746-46F2-AAED-5CD2B1F04EE1}" destId="{FAD530F8-5CB1-48B9-AE80-C5DD6601E65A}" srcOrd="0" destOrd="0" parTransId="{D3625510-5D0A-46B0-9F8E-14BCA3F533C2}" sibTransId="{1D279428-BE26-4E13-903B-283D55DD5C8A}"/>
    <dgm:cxn modelId="{52BFD9DF-4F4F-47C6-B95D-43D713DE80C2}" type="presOf" srcId="{091546EF-6746-46F2-AAED-5CD2B1F04EE1}" destId="{B932FDFD-9B5D-41E8-BEB7-CE5D2C1715F5}" srcOrd="0" destOrd="0" presId="urn:microsoft.com/office/officeart/2005/8/layout/arrow1"/>
    <dgm:cxn modelId="{EE7BAB58-A2C8-4410-8E01-AD9972F1AA02}" type="presOf" srcId="{640617FF-329E-4A80-9AEE-14E9890280E6}" destId="{74775BD0-C28B-468A-87FE-438C75ADBD17}" srcOrd="0" destOrd="0" presId="urn:microsoft.com/office/officeart/2005/8/layout/arrow1"/>
    <dgm:cxn modelId="{9D7BC0F8-7FBD-4831-AB24-FD726FC45B22}" type="presOf" srcId="{FAD530F8-5CB1-48B9-AE80-C5DD6601E65A}" destId="{96F250E4-1C9E-43F0-8A27-92D7F51590EA}" srcOrd="0" destOrd="0" presId="urn:microsoft.com/office/officeart/2005/8/layout/arrow1"/>
    <dgm:cxn modelId="{87AA5417-4FB2-4196-9BAE-EE7488EAC6AF}" type="presParOf" srcId="{B932FDFD-9B5D-41E8-BEB7-CE5D2C1715F5}" destId="{96F250E4-1C9E-43F0-8A27-92D7F51590EA}" srcOrd="0" destOrd="0" presId="urn:microsoft.com/office/officeart/2005/8/layout/arrow1"/>
    <dgm:cxn modelId="{FDF31371-6907-444F-B689-CAB2ACFFFCEC}" type="presParOf" srcId="{B932FDFD-9B5D-41E8-BEB7-CE5D2C1715F5}" destId="{74775BD0-C28B-468A-87FE-438C75ADBD1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1546EF-6746-46F2-AAED-5CD2B1F04EE1}" type="doc">
      <dgm:prSet loTypeId="urn:microsoft.com/office/officeart/2005/8/layout/arrow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D530F8-5CB1-48B9-AE80-C5DD6601E65A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Purchase (Input) (00)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D3625510-5D0A-46B0-9F8E-14BCA3F533C2}" type="parTrans" cxnId="{70860688-257F-43FC-882A-8CBF4FF204A7}">
      <dgm:prSet/>
      <dgm:spPr/>
      <dgm:t>
        <a:bodyPr/>
        <a:lstStyle/>
        <a:p>
          <a:endParaRPr lang="en-US"/>
        </a:p>
      </dgm:t>
    </dgm:pt>
    <dgm:pt modelId="{1D279428-BE26-4E13-903B-283D55DD5C8A}" type="sibTrans" cxnId="{70860688-257F-43FC-882A-8CBF4FF204A7}">
      <dgm:prSet/>
      <dgm:spPr/>
      <dgm:t>
        <a:bodyPr/>
        <a:lstStyle/>
        <a:p>
          <a:endParaRPr lang="en-US"/>
        </a:p>
      </dgm:t>
    </dgm:pt>
    <dgm:pt modelId="{640617FF-329E-4A80-9AEE-14E9890280E6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Sales (Output)</a:t>
          </a:r>
        </a:p>
        <a:p>
          <a:r>
            <a:rPr lang="en-US" sz="4000" dirty="0" smtClean="0">
              <a:latin typeface="Franklin Gothic Demi Cond" panose="020B0706030402020204" pitchFamily="34" charset="0"/>
            </a:rPr>
            <a:t>7,000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BB5E66E-B68D-4878-B91F-6A875FE19634}" type="parTrans" cxnId="{0FBFC193-8D83-4A8B-B854-3C1355938E27}">
      <dgm:prSet/>
      <dgm:spPr/>
      <dgm:t>
        <a:bodyPr/>
        <a:lstStyle/>
        <a:p>
          <a:endParaRPr lang="en-US"/>
        </a:p>
      </dgm:t>
    </dgm:pt>
    <dgm:pt modelId="{402C76D0-4608-412D-8469-109F86825D91}" type="sibTrans" cxnId="{0FBFC193-8D83-4A8B-B854-3C1355938E27}">
      <dgm:prSet/>
      <dgm:spPr/>
      <dgm:t>
        <a:bodyPr/>
        <a:lstStyle/>
        <a:p>
          <a:endParaRPr lang="en-US"/>
        </a:p>
      </dgm:t>
    </dgm:pt>
    <dgm:pt modelId="{B932FDFD-9B5D-41E8-BEB7-CE5D2C1715F5}" type="pres">
      <dgm:prSet presAssocID="{091546EF-6746-46F2-AAED-5CD2B1F04E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F250E4-1C9E-43F0-8A27-92D7F51590EA}" type="pres">
      <dgm:prSet presAssocID="{FAD530F8-5CB1-48B9-AE80-C5DD6601E65A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75BD0-C28B-468A-87FE-438C75ADBD17}" type="pres">
      <dgm:prSet presAssocID="{640617FF-329E-4A80-9AEE-14E9890280E6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BFC193-8D83-4A8B-B854-3C1355938E27}" srcId="{091546EF-6746-46F2-AAED-5CD2B1F04EE1}" destId="{640617FF-329E-4A80-9AEE-14E9890280E6}" srcOrd="1" destOrd="0" parTransId="{CBB5E66E-B68D-4878-B91F-6A875FE19634}" sibTransId="{402C76D0-4608-412D-8469-109F86825D91}"/>
    <dgm:cxn modelId="{70860688-257F-43FC-882A-8CBF4FF204A7}" srcId="{091546EF-6746-46F2-AAED-5CD2B1F04EE1}" destId="{FAD530F8-5CB1-48B9-AE80-C5DD6601E65A}" srcOrd="0" destOrd="0" parTransId="{D3625510-5D0A-46B0-9F8E-14BCA3F533C2}" sibTransId="{1D279428-BE26-4E13-903B-283D55DD5C8A}"/>
    <dgm:cxn modelId="{835095A4-8E3B-4D11-AD52-613669199095}" type="presOf" srcId="{640617FF-329E-4A80-9AEE-14E9890280E6}" destId="{74775BD0-C28B-468A-87FE-438C75ADBD17}" srcOrd="0" destOrd="0" presId="urn:microsoft.com/office/officeart/2005/8/layout/arrow1"/>
    <dgm:cxn modelId="{961AFF6E-2E6A-4464-AD4F-23EFBB23053F}" type="presOf" srcId="{091546EF-6746-46F2-AAED-5CD2B1F04EE1}" destId="{B932FDFD-9B5D-41E8-BEB7-CE5D2C1715F5}" srcOrd="0" destOrd="0" presId="urn:microsoft.com/office/officeart/2005/8/layout/arrow1"/>
    <dgm:cxn modelId="{4D506E23-7FA3-4184-A779-DB741CD55DA6}" type="presOf" srcId="{FAD530F8-5CB1-48B9-AE80-C5DD6601E65A}" destId="{96F250E4-1C9E-43F0-8A27-92D7F51590EA}" srcOrd="0" destOrd="0" presId="urn:microsoft.com/office/officeart/2005/8/layout/arrow1"/>
    <dgm:cxn modelId="{188C9DCE-F149-4043-B3B3-F62AB3291372}" type="presParOf" srcId="{B932FDFD-9B5D-41E8-BEB7-CE5D2C1715F5}" destId="{96F250E4-1C9E-43F0-8A27-92D7F51590EA}" srcOrd="0" destOrd="0" presId="urn:microsoft.com/office/officeart/2005/8/layout/arrow1"/>
    <dgm:cxn modelId="{5B512EBA-5E84-4292-BBC0-020C0BBA5B11}" type="presParOf" srcId="{B932FDFD-9B5D-41E8-BEB7-CE5D2C1715F5}" destId="{74775BD0-C28B-468A-87FE-438C75ADBD1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1546EF-6746-46F2-AAED-5CD2B1F04EE1}" type="doc">
      <dgm:prSet loTypeId="urn:microsoft.com/office/officeart/2005/8/layout/arrow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D530F8-5CB1-48B9-AE80-C5DD6601E65A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Purchase (Input) (00)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D3625510-5D0A-46B0-9F8E-14BCA3F533C2}" type="parTrans" cxnId="{70860688-257F-43FC-882A-8CBF4FF204A7}">
      <dgm:prSet/>
      <dgm:spPr/>
      <dgm:t>
        <a:bodyPr/>
        <a:lstStyle/>
        <a:p>
          <a:endParaRPr lang="en-US"/>
        </a:p>
      </dgm:t>
    </dgm:pt>
    <dgm:pt modelId="{1D279428-BE26-4E13-903B-283D55DD5C8A}" type="sibTrans" cxnId="{70860688-257F-43FC-882A-8CBF4FF204A7}">
      <dgm:prSet/>
      <dgm:spPr/>
      <dgm:t>
        <a:bodyPr/>
        <a:lstStyle/>
        <a:p>
          <a:endParaRPr lang="en-US"/>
        </a:p>
      </dgm:t>
    </dgm:pt>
    <dgm:pt modelId="{640617FF-329E-4A80-9AEE-14E9890280E6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Sales (Output)</a:t>
          </a:r>
        </a:p>
        <a:p>
          <a:r>
            <a:rPr lang="en-US" sz="4000" dirty="0" smtClean="0">
              <a:latin typeface="Franklin Gothic Demi Cond" panose="020B0706030402020204" pitchFamily="34" charset="0"/>
            </a:rPr>
            <a:t>7,000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CBB5E66E-B68D-4878-B91F-6A875FE19634}" type="parTrans" cxnId="{0FBFC193-8D83-4A8B-B854-3C1355938E27}">
      <dgm:prSet/>
      <dgm:spPr/>
      <dgm:t>
        <a:bodyPr/>
        <a:lstStyle/>
        <a:p>
          <a:endParaRPr lang="en-US"/>
        </a:p>
      </dgm:t>
    </dgm:pt>
    <dgm:pt modelId="{402C76D0-4608-412D-8469-109F86825D91}" type="sibTrans" cxnId="{0FBFC193-8D83-4A8B-B854-3C1355938E27}">
      <dgm:prSet/>
      <dgm:spPr/>
      <dgm:t>
        <a:bodyPr/>
        <a:lstStyle/>
        <a:p>
          <a:endParaRPr lang="en-US"/>
        </a:p>
      </dgm:t>
    </dgm:pt>
    <dgm:pt modelId="{B932FDFD-9B5D-41E8-BEB7-CE5D2C1715F5}" type="pres">
      <dgm:prSet presAssocID="{091546EF-6746-46F2-AAED-5CD2B1F04E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F250E4-1C9E-43F0-8A27-92D7F51590EA}" type="pres">
      <dgm:prSet presAssocID="{FAD530F8-5CB1-48B9-AE80-C5DD6601E65A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75BD0-C28B-468A-87FE-438C75ADBD17}" type="pres">
      <dgm:prSet presAssocID="{640617FF-329E-4A80-9AEE-14E9890280E6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BFC193-8D83-4A8B-B854-3C1355938E27}" srcId="{091546EF-6746-46F2-AAED-5CD2B1F04EE1}" destId="{640617FF-329E-4A80-9AEE-14E9890280E6}" srcOrd="1" destOrd="0" parTransId="{CBB5E66E-B68D-4878-B91F-6A875FE19634}" sibTransId="{402C76D0-4608-412D-8469-109F86825D91}"/>
    <dgm:cxn modelId="{70860688-257F-43FC-882A-8CBF4FF204A7}" srcId="{091546EF-6746-46F2-AAED-5CD2B1F04EE1}" destId="{FAD530F8-5CB1-48B9-AE80-C5DD6601E65A}" srcOrd="0" destOrd="0" parTransId="{D3625510-5D0A-46B0-9F8E-14BCA3F533C2}" sibTransId="{1D279428-BE26-4E13-903B-283D55DD5C8A}"/>
    <dgm:cxn modelId="{BC9907DD-F9A0-4FA9-A301-4BDED9A46C21}" type="presOf" srcId="{640617FF-329E-4A80-9AEE-14E9890280E6}" destId="{74775BD0-C28B-468A-87FE-438C75ADBD17}" srcOrd="0" destOrd="0" presId="urn:microsoft.com/office/officeart/2005/8/layout/arrow1"/>
    <dgm:cxn modelId="{D765E441-A721-4428-B5C9-9A8E77D22063}" type="presOf" srcId="{091546EF-6746-46F2-AAED-5CD2B1F04EE1}" destId="{B932FDFD-9B5D-41E8-BEB7-CE5D2C1715F5}" srcOrd="0" destOrd="0" presId="urn:microsoft.com/office/officeart/2005/8/layout/arrow1"/>
    <dgm:cxn modelId="{9CFE029E-F260-42A0-A143-BF0818582C26}" type="presOf" srcId="{FAD530F8-5CB1-48B9-AE80-C5DD6601E65A}" destId="{96F250E4-1C9E-43F0-8A27-92D7F51590EA}" srcOrd="0" destOrd="0" presId="urn:microsoft.com/office/officeart/2005/8/layout/arrow1"/>
    <dgm:cxn modelId="{BEECC605-EC26-44B1-9268-0B0201BF7459}" type="presParOf" srcId="{B932FDFD-9B5D-41E8-BEB7-CE5D2C1715F5}" destId="{96F250E4-1C9E-43F0-8A27-92D7F51590EA}" srcOrd="0" destOrd="0" presId="urn:microsoft.com/office/officeart/2005/8/layout/arrow1"/>
    <dgm:cxn modelId="{EA968350-EA30-4B76-A114-E37A54F1318F}" type="presParOf" srcId="{B932FDFD-9B5D-41E8-BEB7-CE5D2C1715F5}" destId="{74775BD0-C28B-468A-87FE-438C75ADBD1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7B0087-DBEC-4AF7-B0B7-D5AB3E9186C4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67FA71-7B9D-4807-B3BE-FA583ED571C0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Uniform </a:t>
          </a:r>
          <a:r>
            <a:rPr lang="en-US" b="1" dirty="0" err="1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rates..X</a:t>
          </a:r>
          <a:r>
            <a:rPr lang="en-US" b="1" dirty="0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, Cess </a:t>
          </a:r>
          <a:r>
            <a:rPr lang="en-US" b="1" dirty="0" err="1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Surchase</a:t>
          </a:r>
          <a:r>
            <a:rPr lang="en-US" b="1" dirty="0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…Ye</a:t>
          </a:r>
          <a:endParaRPr lang="en-US" b="1" dirty="0">
            <a:solidFill>
              <a:schemeClr val="tx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97BAA22C-26D8-45AF-94CC-6595AD0DD4EA}" type="parTrans" cxnId="{A30A7967-628D-427B-A1C6-1F5C43385C27}">
      <dgm:prSet/>
      <dgm:spPr/>
      <dgm:t>
        <a:bodyPr/>
        <a:lstStyle/>
        <a:p>
          <a:endParaRPr lang="en-US"/>
        </a:p>
      </dgm:t>
    </dgm:pt>
    <dgm:pt modelId="{84C7009B-EA35-4CBA-AA33-48CE7DFCC33D}" type="sibTrans" cxnId="{A30A7967-628D-427B-A1C6-1F5C43385C27}">
      <dgm:prSet/>
      <dgm:spPr/>
      <dgm:t>
        <a:bodyPr/>
        <a:lstStyle/>
        <a:p>
          <a:endParaRPr lang="en-US"/>
        </a:p>
      </dgm:t>
    </dgm:pt>
    <dgm:pt modelId="{57906451-642E-4502-851F-12B1B6B04E19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Services covered…X</a:t>
          </a:r>
          <a:endParaRPr lang="en-US" b="1" dirty="0">
            <a:solidFill>
              <a:schemeClr val="tx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3247FE74-8BE1-4EC1-B683-9E0F0506EFD4}" type="parTrans" cxnId="{F370D224-C70F-49FC-A22D-3D04DDC2E141}">
      <dgm:prSet/>
      <dgm:spPr/>
      <dgm:t>
        <a:bodyPr/>
        <a:lstStyle/>
        <a:p>
          <a:endParaRPr lang="en-US"/>
        </a:p>
      </dgm:t>
    </dgm:pt>
    <dgm:pt modelId="{79413092-C790-48D9-9FCD-ADB90FAC52FE}" type="sibTrans" cxnId="{F370D224-C70F-49FC-A22D-3D04DDC2E141}">
      <dgm:prSet/>
      <dgm:spPr/>
      <dgm:t>
        <a:bodyPr/>
        <a:lstStyle/>
        <a:p>
          <a:endParaRPr lang="en-US"/>
        </a:p>
      </dgm:t>
    </dgm:pt>
    <dgm:pt modelId="{C8672A79-54D4-4191-9769-92FCE62F2390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Input Credit for all “</a:t>
          </a:r>
          <a:r>
            <a:rPr lang="en-US" b="1" dirty="0" err="1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inputs”..X</a:t>
          </a:r>
          <a:endParaRPr lang="en-US" b="1" dirty="0">
            <a:solidFill>
              <a:schemeClr val="tx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CAE070DF-B981-4957-AC2E-3061B4776DB0}" type="parTrans" cxnId="{9C9C004D-E85F-4BF8-8FED-E0D3DA0B97C2}">
      <dgm:prSet/>
      <dgm:spPr/>
      <dgm:t>
        <a:bodyPr/>
        <a:lstStyle/>
        <a:p>
          <a:endParaRPr lang="en-US"/>
        </a:p>
      </dgm:t>
    </dgm:pt>
    <dgm:pt modelId="{25894F21-79C1-448B-AD62-B477B7FE8885}" type="sibTrans" cxnId="{9C9C004D-E85F-4BF8-8FED-E0D3DA0B97C2}">
      <dgm:prSet/>
      <dgm:spPr/>
      <dgm:t>
        <a:bodyPr/>
        <a:lstStyle/>
        <a:p>
          <a:endParaRPr lang="en-US"/>
        </a:p>
      </dgm:t>
    </dgm:pt>
    <dgm:pt modelId="{2D7FB31F-3329-4388-9C72-6ADDB1B3D105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b="1" smtClean="0">
              <a:solidFill>
                <a:schemeClr val="tx2">
                  <a:lumMod val="10000"/>
                </a:schemeClr>
              </a:solidFill>
              <a:latin typeface="Franklin Gothic Medium Cond" panose="020B0606030402020204" pitchFamily="34" charset="0"/>
            </a:rPr>
            <a:t>Input Credit State vs Union</a:t>
          </a:r>
          <a:endParaRPr lang="en-US" b="1" dirty="0">
            <a:solidFill>
              <a:schemeClr val="tx2">
                <a:lumMod val="10000"/>
              </a:schemeClr>
            </a:solidFill>
            <a:latin typeface="Franklin Gothic Medium Cond" panose="020B0606030402020204" pitchFamily="34" charset="0"/>
          </a:endParaRPr>
        </a:p>
      </dgm:t>
    </dgm:pt>
    <dgm:pt modelId="{2EA2CE8E-1F6B-49A7-84FA-7B2E314F58F5}" type="parTrans" cxnId="{99E3A21B-6716-4335-99D3-4F27B9C8B5CB}">
      <dgm:prSet/>
      <dgm:spPr/>
      <dgm:t>
        <a:bodyPr/>
        <a:lstStyle/>
        <a:p>
          <a:endParaRPr lang="en-US"/>
        </a:p>
      </dgm:t>
    </dgm:pt>
    <dgm:pt modelId="{D8E36DDF-6386-415E-971E-1051284A2BF4}" type="sibTrans" cxnId="{99E3A21B-6716-4335-99D3-4F27B9C8B5CB}">
      <dgm:prSet/>
      <dgm:spPr/>
      <dgm:t>
        <a:bodyPr/>
        <a:lstStyle/>
        <a:p>
          <a:endParaRPr lang="en-US"/>
        </a:p>
      </dgm:t>
    </dgm:pt>
    <dgm:pt modelId="{886443C1-0AA3-4C44-94E2-A03DF2047A6D}" type="pres">
      <dgm:prSet presAssocID="{BC7B0087-DBEC-4AF7-B0B7-D5AB3E9186C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FBD546-7ECE-43EB-B650-EA2CA9A31E6D}" type="pres">
      <dgm:prSet presAssocID="{57906451-642E-4502-851F-12B1B6B04E19}" presName="composite" presStyleCnt="0"/>
      <dgm:spPr/>
    </dgm:pt>
    <dgm:pt modelId="{900A38C3-0546-4A5E-A72D-683934D34B69}" type="pres">
      <dgm:prSet presAssocID="{57906451-642E-4502-851F-12B1B6B04E19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7DE52A-9D92-4171-85B9-B2DB928BAEB2}" type="pres">
      <dgm:prSet presAssocID="{57906451-642E-4502-851F-12B1B6B04E19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5CCDE-90F1-4F61-853C-E0F5B08C917D}" type="pres">
      <dgm:prSet presAssocID="{79413092-C790-48D9-9FCD-ADB90FAC52FE}" presName="spacing" presStyleCnt="0"/>
      <dgm:spPr/>
    </dgm:pt>
    <dgm:pt modelId="{87099206-D526-4CDC-8AA3-627D9A6E83A0}" type="pres">
      <dgm:prSet presAssocID="{C8672A79-54D4-4191-9769-92FCE62F2390}" presName="composite" presStyleCnt="0"/>
      <dgm:spPr/>
    </dgm:pt>
    <dgm:pt modelId="{471EF724-E061-4E13-B04C-586041CBFB21}" type="pres">
      <dgm:prSet presAssocID="{C8672A79-54D4-4191-9769-92FCE62F2390}" presName="imgShp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6427AB2-3927-4F31-BF89-C7B594A67011}" type="pres">
      <dgm:prSet presAssocID="{C8672A79-54D4-4191-9769-92FCE62F2390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83E9C-4681-4787-9F84-34CFED8A9438}" type="pres">
      <dgm:prSet presAssocID="{25894F21-79C1-448B-AD62-B477B7FE8885}" presName="spacing" presStyleCnt="0"/>
      <dgm:spPr/>
    </dgm:pt>
    <dgm:pt modelId="{8606D42A-C49D-457E-9D2F-BB2AE0181843}" type="pres">
      <dgm:prSet presAssocID="{2D7FB31F-3329-4388-9C72-6ADDB1B3D105}" presName="composite" presStyleCnt="0"/>
      <dgm:spPr/>
    </dgm:pt>
    <dgm:pt modelId="{3E347BCB-A065-4F49-9443-1F1C95ECD56B}" type="pres">
      <dgm:prSet presAssocID="{2D7FB31F-3329-4388-9C72-6ADDB1B3D105}" presName="imgShp" presStyleLbl="fgImgPlace1" presStyleIdx="2" presStyleCnt="4" custScaleX="8287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6BDFBC6-48FA-49BA-9431-A33DD86D48AB}" type="pres">
      <dgm:prSet presAssocID="{2D7FB31F-3329-4388-9C72-6ADDB1B3D105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E56D3E-8530-4C8F-A274-6A185ED6489B}" type="pres">
      <dgm:prSet presAssocID="{D8E36DDF-6386-415E-971E-1051284A2BF4}" presName="spacing" presStyleCnt="0"/>
      <dgm:spPr/>
    </dgm:pt>
    <dgm:pt modelId="{32FDB1C6-0FE6-4CC1-93E6-32A7C3C42898}" type="pres">
      <dgm:prSet presAssocID="{7967FA71-7B9D-4807-B3BE-FA583ED571C0}" presName="composite" presStyleCnt="0"/>
      <dgm:spPr/>
    </dgm:pt>
    <dgm:pt modelId="{C10E1905-7D08-4D8D-8020-2F75BE045414}" type="pres">
      <dgm:prSet presAssocID="{7967FA71-7B9D-4807-B3BE-FA583ED571C0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60A2C4F-FF6B-4612-8C5F-029949D36A4B}" type="pres">
      <dgm:prSet presAssocID="{7967FA71-7B9D-4807-B3BE-FA583ED571C0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501BCB-6E19-44C6-81D8-65F3661A0875}" type="presOf" srcId="{BC7B0087-DBEC-4AF7-B0B7-D5AB3E9186C4}" destId="{886443C1-0AA3-4C44-94E2-A03DF2047A6D}" srcOrd="0" destOrd="0" presId="urn:microsoft.com/office/officeart/2005/8/layout/vList3"/>
    <dgm:cxn modelId="{0E1B9388-504A-481B-B7D8-7B9D535B53DF}" type="presOf" srcId="{57906451-642E-4502-851F-12B1B6B04E19}" destId="{B47DE52A-9D92-4171-85B9-B2DB928BAEB2}" srcOrd="0" destOrd="0" presId="urn:microsoft.com/office/officeart/2005/8/layout/vList3"/>
    <dgm:cxn modelId="{F370D224-C70F-49FC-A22D-3D04DDC2E141}" srcId="{BC7B0087-DBEC-4AF7-B0B7-D5AB3E9186C4}" destId="{57906451-642E-4502-851F-12B1B6B04E19}" srcOrd="0" destOrd="0" parTransId="{3247FE74-8BE1-4EC1-B683-9E0F0506EFD4}" sibTransId="{79413092-C790-48D9-9FCD-ADB90FAC52FE}"/>
    <dgm:cxn modelId="{9C9C004D-E85F-4BF8-8FED-E0D3DA0B97C2}" srcId="{BC7B0087-DBEC-4AF7-B0B7-D5AB3E9186C4}" destId="{C8672A79-54D4-4191-9769-92FCE62F2390}" srcOrd="1" destOrd="0" parTransId="{CAE070DF-B981-4957-AC2E-3061B4776DB0}" sibTransId="{25894F21-79C1-448B-AD62-B477B7FE8885}"/>
    <dgm:cxn modelId="{26B40321-06F0-43A6-9E1D-D1203BFD42EE}" type="presOf" srcId="{C8672A79-54D4-4191-9769-92FCE62F2390}" destId="{76427AB2-3927-4F31-BF89-C7B594A67011}" srcOrd="0" destOrd="0" presId="urn:microsoft.com/office/officeart/2005/8/layout/vList3"/>
    <dgm:cxn modelId="{A30A7967-628D-427B-A1C6-1F5C43385C27}" srcId="{BC7B0087-DBEC-4AF7-B0B7-D5AB3E9186C4}" destId="{7967FA71-7B9D-4807-B3BE-FA583ED571C0}" srcOrd="3" destOrd="0" parTransId="{97BAA22C-26D8-45AF-94CC-6595AD0DD4EA}" sibTransId="{84C7009B-EA35-4CBA-AA33-48CE7DFCC33D}"/>
    <dgm:cxn modelId="{917E9929-A346-49E6-AA60-317450ABA31D}" type="presOf" srcId="{2D7FB31F-3329-4388-9C72-6ADDB1B3D105}" destId="{B6BDFBC6-48FA-49BA-9431-A33DD86D48AB}" srcOrd="0" destOrd="0" presId="urn:microsoft.com/office/officeart/2005/8/layout/vList3"/>
    <dgm:cxn modelId="{99E3A21B-6716-4335-99D3-4F27B9C8B5CB}" srcId="{BC7B0087-DBEC-4AF7-B0B7-D5AB3E9186C4}" destId="{2D7FB31F-3329-4388-9C72-6ADDB1B3D105}" srcOrd="2" destOrd="0" parTransId="{2EA2CE8E-1F6B-49A7-84FA-7B2E314F58F5}" sibTransId="{D8E36DDF-6386-415E-971E-1051284A2BF4}"/>
    <dgm:cxn modelId="{6586CB41-1EF4-4557-8B57-25DD834386B8}" type="presOf" srcId="{7967FA71-7B9D-4807-B3BE-FA583ED571C0}" destId="{560A2C4F-FF6B-4612-8C5F-029949D36A4B}" srcOrd="0" destOrd="0" presId="urn:microsoft.com/office/officeart/2005/8/layout/vList3"/>
    <dgm:cxn modelId="{0E3E9DA2-D555-4C6D-A417-154A9D82BFBE}" type="presParOf" srcId="{886443C1-0AA3-4C44-94E2-A03DF2047A6D}" destId="{34FBD546-7ECE-43EB-B650-EA2CA9A31E6D}" srcOrd="0" destOrd="0" presId="urn:microsoft.com/office/officeart/2005/8/layout/vList3"/>
    <dgm:cxn modelId="{55E8D9FB-7E33-43A3-8806-8149B5E2658B}" type="presParOf" srcId="{34FBD546-7ECE-43EB-B650-EA2CA9A31E6D}" destId="{900A38C3-0546-4A5E-A72D-683934D34B69}" srcOrd="0" destOrd="0" presId="urn:microsoft.com/office/officeart/2005/8/layout/vList3"/>
    <dgm:cxn modelId="{EF72C9DC-4B6B-4867-8CCE-963AA5346067}" type="presParOf" srcId="{34FBD546-7ECE-43EB-B650-EA2CA9A31E6D}" destId="{B47DE52A-9D92-4171-85B9-B2DB928BAEB2}" srcOrd="1" destOrd="0" presId="urn:microsoft.com/office/officeart/2005/8/layout/vList3"/>
    <dgm:cxn modelId="{E7E25C15-E3B7-4529-8550-A9AF6E62FF63}" type="presParOf" srcId="{886443C1-0AA3-4C44-94E2-A03DF2047A6D}" destId="{A1B5CCDE-90F1-4F61-853C-E0F5B08C917D}" srcOrd="1" destOrd="0" presId="urn:microsoft.com/office/officeart/2005/8/layout/vList3"/>
    <dgm:cxn modelId="{630C2BED-0C1D-418D-9C6C-1BF9DDD967C9}" type="presParOf" srcId="{886443C1-0AA3-4C44-94E2-A03DF2047A6D}" destId="{87099206-D526-4CDC-8AA3-627D9A6E83A0}" srcOrd="2" destOrd="0" presId="urn:microsoft.com/office/officeart/2005/8/layout/vList3"/>
    <dgm:cxn modelId="{3D957EAD-947F-4FE6-9FCA-1E597A0F8846}" type="presParOf" srcId="{87099206-D526-4CDC-8AA3-627D9A6E83A0}" destId="{471EF724-E061-4E13-B04C-586041CBFB21}" srcOrd="0" destOrd="0" presId="urn:microsoft.com/office/officeart/2005/8/layout/vList3"/>
    <dgm:cxn modelId="{4A9A3372-B463-4885-B46A-6A69E09F2246}" type="presParOf" srcId="{87099206-D526-4CDC-8AA3-627D9A6E83A0}" destId="{76427AB2-3927-4F31-BF89-C7B594A67011}" srcOrd="1" destOrd="0" presId="urn:microsoft.com/office/officeart/2005/8/layout/vList3"/>
    <dgm:cxn modelId="{BA306098-A7F6-4263-869D-D5370FC765D4}" type="presParOf" srcId="{886443C1-0AA3-4C44-94E2-A03DF2047A6D}" destId="{43283E9C-4681-4787-9F84-34CFED8A9438}" srcOrd="3" destOrd="0" presId="urn:microsoft.com/office/officeart/2005/8/layout/vList3"/>
    <dgm:cxn modelId="{8D9D530B-C179-455B-9589-FBB8F3EA03A8}" type="presParOf" srcId="{886443C1-0AA3-4C44-94E2-A03DF2047A6D}" destId="{8606D42A-C49D-457E-9D2F-BB2AE0181843}" srcOrd="4" destOrd="0" presId="urn:microsoft.com/office/officeart/2005/8/layout/vList3"/>
    <dgm:cxn modelId="{A42EABA8-C7BB-4F71-89D6-A1B940F15BB9}" type="presParOf" srcId="{8606D42A-C49D-457E-9D2F-BB2AE0181843}" destId="{3E347BCB-A065-4F49-9443-1F1C95ECD56B}" srcOrd="0" destOrd="0" presId="urn:microsoft.com/office/officeart/2005/8/layout/vList3"/>
    <dgm:cxn modelId="{5EABF312-97AD-4991-9B31-126D13038074}" type="presParOf" srcId="{8606D42A-C49D-457E-9D2F-BB2AE0181843}" destId="{B6BDFBC6-48FA-49BA-9431-A33DD86D48AB}" srcOrd="1" destOrd="0" presId="urn:microsoft.com/office/officeart/2005/8/layout/vList3"/>
    <dgm:cxn modelId="{F1B23FC6-1793-4D2B-A29A-859980E60BF2}" type="presParOf" srcId="{886443C1-0AA3-4C44-94E2-A03DF2047A6D}" destId="{59E56D3E-8530-4C8F-A274-6A185ED6489B}" srcOrd="5" destOrd="0" presId="urn:microsoft.com/office/officeart/2005/8/layout/vList3"/>
    <dgm:cxn modelId="{2A9B5F51-5A6A-4E13-97F0-D7B3E9BEB2E9}" type="presParOf" srcId="{886443C1-0AA3-4C44-94E2-A03DF2047A6D}" destId="{32FDB1C6-0FE6-4CC1-93E6-32A7C3C42898}" srcOrd="6" destOrd="0" presId="urn:microsoft.com/office/officeart/2005/8/layout/vList3"/>
    <dgm:cxn modelId="{EB932CA0-280E-4AB0-8F92-6B6CE6CDAE32}" type="presParOf" srcId="{32FDB1C6-0FE6-4CC1-93E6-32A7C3C42898}" destId="{C10E1905-7D08-4D8D-8020-2F75BE045414}" srcOrd="0" destOrd="0" presId="urn:microsoft.com/office/officeart/2005/8/layout/vList3"/>
    <dgm:cxn modelId="{C5F906F5-61CA-4C18-9DFF-0ED367DE6564}" type="presParOf" srcId="{32FDB1C6-0FE6-4CC1-93E6-32A7C3C42898}" destId="{560A2C4F-FF6B-4612-8C5F-029949D36A4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251B1F-5736-4663-A31D-18ACDBA35B2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09AACC-A4DD-4A84-9429-A833A9F290E4}">
      <dgm:prSet phldrT="[Text]"/>
      <dgm:spPr/>
      <dgm:t>
        <a:bodyPr/>
        <a:lstStyle/>
        <a:p>
          <a:r>
            <a:rPr lang="en-US" dirty="0" smtClean="0"/>
            <a:t>Finance Minister</a:t>
          </a:r>
          <a:endParaRPr lang="en-US" dirty="0"/>
        </a:p>
      </dgm:t>
    </dgm:pt>
    <dgm:pt modelId="{328DE45E-8A97-4A9C-9AA9-C880FAADE132}" type="parTrans" cxnId="{CD72D5E4-71E5-4CB4-920E-549DF09FD9D0}">
      <dgm:prSet/>
      <dgm:spPr/>
      <dgm:t>
        <a:bodyPr/>
        <a:lstStyle/>
        <a:p>
          <a:endParaRPr lang="en-US"/>
        </a:p>
      </dgm:t>
    </dgm:pt>
    <dgm:pt modelId="{72A27950-2078-44B6-9FD7-300DDD3E4E65}" type="sibTrans" cxnId="{CD72D5E4-71E5-4CB4-920E-549DF09FD9D0}">
      <dgm:prSet/>
      <dgm:spPr/>
      <dgm:t>
        <a:bodyPr/>
        <a:lstStyle/>
        <a:p>
          <a:endParaRPr lang="en-US"/>
        </a:p>
      </dgm:t>
    </dgm:pt>
    <dgm:pt modelId="{16F00ACC-83AF-46CA-BAB7-2FB66936800F}">
      <dgm:prSet phldrT="[Text]"/>
      <dgm:spPr/>
      <dgm:t>
        <a:bodyPr/>
        <a:lstStyle/>
        <a:p>
          <a:r>
            <a:rPr lang="en-US" smtClean="0"/>
            <a:t>State Min. for</a:t>
          </a:r>
        </a:p>
        <a:p>
          <a:r>
            <a:rPr lang="en-US" smtClean="0"/>
            <a:t>Finance</a:t>
          </a:r>
        </a:p>
        <a:p>
          <a:r>
            <a:rPr lang="en-US" smtClean="0"/>
            <a:t>Taxation</a:t>
          </a:r>
        </a:p>
        <a:p>
          <a:r>
            <a:rPr lang="en-US" smtClean="0"/>
            <a:t>Other</a:t>
          </a:r>
          <a:endParaRPr lang="en-US" dirty="0"/>
        </a:p>
      </dgm:t>
    </dgm:pt>
    <dgm:pt modelId="{3ACADBAF-DE91-42AF-92EE-3F6090D1867E}" type="parTrans" cxnId="{0ED800BB-77D1-4FD2-9D27-33F5CC42FE96}">
      <dgm:prSet/>
      <dgm:spPr/>
      <dgm:t>
        <a:bodyPr/>
        <a:lstStyle/>
        <a:p>
          <a:endParaRPr lang="en-US"/>
        </a:p>
      </dgm:t>
    </dgm:pt>
    <dgm:pt modelId="{F386E3D8-C1E7-4DF5-9C3E-B58BCB268DC2}" type="sibTrans" cxnId="{0ED800BB-77D1-4FD2-9D27-33F5CC42FE96}">
      <dgm:prSet/>
      <dgm:spPr/>
      <dgm:t>
        <a:bodyPr/>
        <a:lstStyle/>
        <a:p>
          <a:endParaRPr lang="en-US"/>
        </a:p>
      </dgm:t>
    </dgm:pt>
    <dgm:pt modelId="{EE5A9A2D-322C-435B-A42F-A42D5C79013C}">
      <dgm:prSet phldrT="[Text]"/>
      <dgm:spPr/>
      <dgm:t>
        <a:bodyPr/>
        <a:lstStyle/>
        <a:p>
          <a:r>
            <a:rPr lang="en-US" dirty="0" smtClean="0"/>
            <a:t>Union </a:t>
          </a:r>
          <a:r>
            <a:rPr lang="en-US" dirty="0" err="1" smtClean="0"/>
            <a:t>M.of</a:t>
          </a:r>
          <a:r>
            <a:rPr lang="en-US" dirty="0" smtClean="0"/>
            <a:t> State </a:t>
          </a:r>
        </a:p>
        <a:p>
          <a:r>
            <a:rPr lang="en-US" dirty="0" smtClean="0"/>
            <a:t>Finance/</a:t>
          </a:r>
          <a:br>
            <a:rPr lang="en-US" dirty="0" smtClean="0"/>
          </a:br>
          <a:r>
            <a:rPr lang="en-US" dirty="0" smtClean="0"/>
            <a:t>Revenue</a:t>
          </a:r>
          <a:endParaRPr lang="en-US" dirty="0"/>
        </a:p>
      </dgm:t>
    </dgm:pt>
    <dgm:pt modelId="{E127ED6C-783A-4418-88D0-CCEE36D37BF5}" type="parTrans" cxnId="{FC9FC7D4-843C-40DF-A2A8-C656BEE3E9A4}">
      <dgm:prSet/>
      <dgm:spPr/>
      <dgm:t>
        <a:bodyPr/>
        <a:lstStyle/>
        <a:p>
          <a:endParaRPr lang="en-US"/>
        </a:p>
      </dgm:t>
    </dgm:pt>
    <dgm:pt modelId="{EE79C5E3-9882-45CE-8CF5-50B2F019D9E1}" type="sibTrans" cxnId="{FC9FC7D4-843C-40DF-A2A8-C656BEE3E9A4}">
      <dgm:prSet/>
      <dgm:spPr/>
      <dgm:t>
        <a:bodyPr/>
        <a:lstStyle/>
        <a:p>
          <a:endParaRPr lang="en-US"/>
        </a:p>
      </dgm:t>
    </dgm:pt>
    <dgm:pt modelId="{656623BD-FD5A-4FE6-8143-61006173923C}" type="pres">
      <dgm:prSet presAssocID="{7C251B1F-5736-4663-A31D-18ACDBA35B2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610457D-9DBD-423A-99C2-59E23B52D22F}" type="pres">
      <dgm:prSet presAssocID="{A309AACC-A4DD-4A84-9429-A833A9F290E4}" presName="hierRoot1" presStyleCnt="0"/>
      <dgm:spPr/>
      <dgm:t>
        <a:bodyPr/>
        <a:lstStyle/>
        <a:p>
          <a:endParaRPr lang="en-US"/>
        </a:p>
      </dgm:t>
    </dgm:pt>
    <dgm:pt modelId="{45455E71-327F-4113-B9C1-79FE586AD442}" type="pres">
      <dgm:prSet presAssocID="{A309AACC-A4DD-4A84-9429-A833A9F290E4}" presName="composite" presStyleCnt="0"/>
      <dgm:spPr/>
      <dgm:t>
        <a:bodyPr/>
        <a:lstStyle/>
        <a:p>
          <a:endParaRPr lang="en-US"/>
        </a:p>
      </dgm:t>
    </dgm:pt>
    <dgm:pt modelId="{187BC197-A928-4A6F-AF0B-FC3400FEFC9E}" type="pres">
      <dgm:prSet presAssocID="{A309AACC-A4DD-4A84-9429-A833A9F290E4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0A22A8B-209D-429F-8708-C0EE7E55D15F}" type="pres">
      <dgm:prSet presAssocID="{A309AACC-A4DD-4A84-9429-A833A9F290E4}" presName="text" presStyleLbl="revTx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CC4803-52CC-48BB-9E38-75291CFBA5AF}" type="pres">
      <dgm:prSet presAssocID="{A309AACC-A4DD-4A84-9429-A833A9F290E4}" presName="hierChild2" presStyleCnt="0"/>
      <dgm:spPr/>
      <dgm:t>
        <a:bodyPr/>
        <a:lstStyle/>
        <a:p>
          <a:endParaRPr lang="en-US"/>
        </a:p>
      </dgm:t>
    </dgm:pt>
    <dgm:pt modelId="{ED49D57F-C879-437D-8842-BC469597D219}" type="pres">
      <dgm:prSet presAssocID="{E127ED6C-783A-4418-88D0-CCEE36D37BF5}" presName="Name10" presStyleLbl="parChTrans1D2" presStyleIdx="0" presStyleCnt="2"/>
      <dgm:spPr/>
      <dgm:t>
        <a:bodyPr/>
        <a:lstStyle/>
        <a:p>
          <a:endParaRPr lang="en-US"/>
        </a:p>
      </dgm:t>
    </dgm:pt>
    <dgm:pt modelId="{A8C78CA7-B994-469C-8B7A-5F5DBB6E834A}" type="pres">
      <dgm:prSet presAssocID="{EE5A9A2D-322C-435B-A42F-A42D5C79013C}" presName="hierRoot2" presStyleCnt="0"/>
      <dgm:spPr/>
      <dgm:t>
        <a:bodyPr/>
        <a:lstStyle/>
        <a:p>
          <a:endParaRPr lang="en-US"/>
        </a:p>
      </dgm:t>
    </dgm:pt>
    <dgm:pt modelId="{135CCF75-15E8-431B-9C21-1D6254EE95C6}" type="pres">
      <dgm:prSet presAssocID="{EE5A9A2D-322C-435B-A42F-A42D5C79013C}" presName="composite2" presStyleCnt="0"/>
      <dgm:spPr/>
      <dgm:t>
        <a:bodyPr/>
        <a:lstStyle/>
        <a:p>
          <a:endParaRPr lang="en-US"/>
        </a:p>
      </dgm:t>
    </dgm:pt>
    <dgm:pt modelId="{9B4B440C-5B28-4E26-97F1-A87E66F43DA2}" type="pres">
      <dgm:prSet presAssocID="{EE5A9A2D-322C-435B-A42F-A42D5C79013C}" presName="image2" presStyleLbl="node2" presStyleIdx="0" presStyleCnt="2" custScaleX="8607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610E213-AE51-4C96-A4D5-84EAE7AC115B}" type="pres">
      <dgm:prSet presAssocID="{EE5A9A2D-322C-435B-A42F-A42D5C79013C}" presName="text2" presStyleLbl="revTx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921CBA-59A4-4AA0-8240-E014AE0DF093}" type="pres">
      <dgm:prSet presAssocID="{EE5A9A2D-322C-435B-A42F-A42D5C79013C}" presName="hierChild3" presStyleCnt="0"/>
      <dgm:spPr/>
      <dgm:t>
        <a:bodyPr/>
        <a:lstStyle/>
        <a:p>
          <a:endParaRPr lang="en-US"/>
        </a:p>
      </dgm:t>
    </dgm:pt>
    <dgm:pt modelId="{02340244-C349-4819-86A6-9C807D2EF841}" type="pres">
      <dgm:prSet presAssocID="{3ACADBAF-DE91-42AF-92EE-3F6090D1867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4DFA51F1-4BE0-4FEF-85D6-C4A5498BB6B7}" type="pres">
      <dgm:prSet presAssocID="{16F00ACC-83AF-46CA-BAB7-2FB66936800F}" presName="hierRoot2" presStyleCnt="0"/>
      <dgm:spPr/>
      <dgm:t>
        <a:bodyPr/>
        <a:lstStyle/>
        <a:p>
          <a:endParaRPr lang="en-US"/>
        </a:p>
      </dgm:t>
    </dgm:pt>
    <dgm:pt modelId="{469CD266-B546-41B1-8415-303D6A540DF9}" type="pres">
      <dgm:prSet presAssocID="{16F00ACC-83AF-46CA-BAB7-2FB66936800F}" presName="composite2" presStyleCnt="0"/>
      <dgm:spPr/>
      <dgm:t>
        <a:bodyPr/>
        <a:lstStyle/>
        <a:p>
          <a:endParaRPr lang="en-US"/>
        </a:p>
      </dgm:t>
    </dgm:pt>
    <dgm:pt modelId="{2E1D7333-E6AD-4AFE-AFEB-520F21704E58}" type="pres">
      <dgm:prSet presAssocID="{16F00ACC-83AF-46CA-BAB7-2FB66936800F}" presName="image2" presStyleLbl="node2" presStyleIdx="1" presStyleCnt="2" custScaleX="8648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D7F6F33-AEB4-42AB-BC50-531ADC039F95}" type="pres">
      <dgm:prSet presAssocID="{16F00ACC-83AF-46CA-BAB7-2FB66936800F}" presName="text2" presStyleLbl="revTx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73E4FE-CC69-4E62-AF6F-050D79952821}" type="pres">
      <dgm:prSet presAssocID="{16F00ACC-83AF-46CA-BAB7-2FB66936800F}" presName="hierChild3" presStyleCnt="0"/>
      <dgm:spPr/>
      <dgm:t>
        <a:bodyPr/>
        <a:lstStyle/>
        <a:p>
          <a:endParaRPr lang="en-US"/>
        </a:p>
      </dgm:t>
    </dgm:pt>
  </dgm:ptLst>
  <dgm:cxnLst>
    <dgm:cxn modelId="{FC9FC7D4-843C-40DF-A2A8-C656BEE3E9A4}" srcId="{A309AACC-A4DD-4A84-9429-A833A9F290E4}" destId="{EE5A9A2D-322C-435B-A42F-A42D5C79013C}" srcOrd="0" destOrd="0" parTransId="{E127ED6C-783A-4418-88D0-CCEE36D37BF5}" sibTransId="{EE79C5E3-9882-45CE-8CF5-50B2F019D9E1}"/>
    <dgm:cxn modelId="{C68E3BEF-D2FE-4DF9-8E5D-93CFF3126867}" type="presOf" srcId="{7C251B1F-5736-4663-A31D-18ACDBA35B21}" destId="{656623BD-FD5A-4FE6-8143-61006173923C}" srcOrd="0" destOrd="0" presId="urn:microsoft.com/office/officeart/2009/layout/CirclePictureHierarchy"/>
    <dgm:cxn modelId="{0ED800BB-77D1-4FD2-9D27-33F5CC42FE96}" srcId="{A309AACC-A4DD-4A84-9429-A833A9F290E4}" destId="{16F00ACC-83AF-46CA-BAB7-2FB66936800F}" srcOrd="1" destOrd="0" parTransId="{3ACADBAF-DE91-42AF-92EE-3F6090D1867E}" sibTransId="{F386E3D8-C1E7-4DF5-9C3E-B58BCB268DC2}"/>
    <dgm:cxn modelId="{72AAE2CE-9F2E-4BEC-983D-9DD0942DDAF7}" type="presOf" srcId="{3ACADBAF-DE91-42AF-92EE-3F6090D1867E}" destId="{02340244-C349-4819-86A6-9C807D2EF841}" srcOrd="0" destOrd="0" presId="urn:microsoft.com/office/officeart/2009/layout/CirclePictureHierarchy"/>
    <dgm:cxn modelId="{6A625EB8-F71F-434D-AE94-AF144AD277DE}" type="presOf" srcId="{A309AACC-A4DD-4A84-9429-A833A9F290E4}" destId="{70A22A8B-209D-429F-8708-C0EE7E55D15F}" srcOrd="0" destOrd="0" presId="urn:microsoft.com/office/officeart/2009/layout/CirclePictureHierarchy"/>
    <dgm:cxn modelId="{5EA2AB91-30D9-4F0C-9ADA-52C877AF6E61}" type="presOf" srcId="{E127ED6C-783A-4418-88D0-CCEE36D37BF5}" destId="{ED49D57F-C879-437D-8842-BC469597D219}" srcOrd="0" destOrd="0" presId="urn:microsoft.com/office/officeart/2009/layout/CirclePictureHierarchy"/>
    <dgm:cxn modelId="{8F1A3B5C-56E1-4577-8696-8D7AA732966A}" type="presOf" srcId="{EE5A9A2D-322C-435B-A42F-A42D5C79013C}" destId="{F610E213-AE51-4C96-A4D5-84EAE7AC115B}" srcOrd="0" destOrd="0" presId="urn:microsoft.com/office/officeart/2009/layout/CirclePictureHierarchy"/>
    <dgm:cxn modelId="{CD72D5E4-71E5-4CB4-920E-549DF09FD9D0}" srcId="{7C251B1F-5736-4663-A31D-18ACDBA35B21}" destId="{A309AACC-A4DD-4A84-9429-A833A9F290E4}" srcOrd="0" destOrd="0" parTransId="{328DE45E-8A97-4A9C-9AA9-C880FAADE132}" sibTransId="{72A27950-2078-44B6-9FD7-300DDD3E4E65}"/>
    <dgm:cxn modelId="{16389DC0-712D-49B4-82ED-5115420F182D}" type="presOf" srcId="{16F00ACC-83AF-46CA-BAB7-2FB66936800F}" destId="{7D7F6F33-AEB4-42AB-BC50-531ADC039F95}" srcOrd="0" destOrd="0" presId="urn:microsoft.com/office/officeart/2009/layout/CirclePictureHierarchy"/>
    <dgm:cxn modelId="{A48C1C58-A039-4B9B-A031-9624834A262B}" type="presParOf" srcId="{656623BD-FD5A-4FE6-8143-61006173923C}" destId="{4610457D-9DBD-423A-99C2-59E23B52D22F}" srcOrd="0" destOrd="0" presId="urn:microsoft.com/office/officeart/2009/layout/CirclePictureHierarchy"/>
    <dgm:cxn modelId="{430B4C15-A59E-4B1B-8472-F4DB8545E5A1}" type="presParOf" srcId="{4610457D-9DBD-423A-99C2-59E23B52D22F}" destId="{45455E71-327F-4113-B9C1-79FE586AD442}" srcOrd="0" destOrd="0" presId="urn:microsoft.com/office/officeart/2009/layout/CirclePictureHierarchy"/>
    <dgm:cxn modelId="{65D06689-D8B7-43C6-81E7-B3C3CF1B3DBD}" type="presParOf" srcId="{45455E71-327F-4113-B9C1-79FE586AD442}" destId="{187BC197-A928-4A6F-AF0B-FC3400FEFC9E}" srcOrd="0" destOrd="0" presId="urn:microsoft.com/office/officeart/2009/layout/CirclePictureHierarchy"/>
    <dgm:cxn modelId="{CE727B4F-D9A9-49A7-8327-71F6FC340CD6}" type="presParOf" srcId="{45455E71-327F-4113-B9C1-79FE586AD442}" destId="{70A22A8B-209D-429F-8708-C0EE7E55D15F}" srcOrd="1" destOrd="0" presId="urn:microsoft.com/office/officeart/2009/layout/CirclePictureHierarchy"/>
    <dgm:cxn modelId="{E7B2E60C-0841-4AEB-9F4C-E3DD33860D51}" type="presParOf" srcId="{4610457D-9DBD-423A-99C2-59E23B52D22F}" destId="{A2CC4803-52CC-48BB-9E38-75291CFBA5AF}" srcOrd="1" destOrd="0" presId="urn:microsoft.com/office/officeart/2009/layout/CirclePictureHierarchy"/>
    <dgm:cxn modelId="{F6E1F3D5-4370-4404-8881-B227EE468D63}" type="presParOf" srcId="{A2CC4803-52CC-48BB-9E38-75291CFBA5AF}" destId="{ED49D57F-C879-437D-8842-BC469597D219}" srcOrd="0" destOrd="0" presId="urn:microsoft.com/office/officeart/2009/layout/CirclePictureHierarchy"/>
    <dgm:cxn modelId="{ED6CAF5B-06E9-400D-8E17-3A91EF431F35}" type="presParOf" srcId="{A2CC4803-52CC-48BB-9E38-75291CFBA5AF}" destId="{A8C78CA7-B994-469C-8B7A-5F5DBB6E834A}" srcOrd="1" destOrd="0" presId="urn:microsoft.com/office/officeart/2009/layout/CirclePictureHierarchy"/>
    <dgm:cxn modelId="{07929884-2192-471B-86A1-05E9FB053D79}" type="presParOf" srcId="{A8C78CA7-B994-469C-8B7A-5F5DBB6E834A}" destId="{135CCF75-15E8-431B-9C21-1D6254EE95C6}" srcOrd="0" destOrd="0" presId="urn:microsoft.com/office/officeart/2009/layout/CirclePictureHierarchy"/>
    <dgm:cxn modelId="{289B0D5E-A452-402C-AAB5-15B6D9E4FBE1}" type="presParOf" srcId="{135CCF75-15E8-431B-9C21-1D6254EE95C6}" destId="{9B4B440C-5B28-4E26-97F1-A87E66F43DA2}" srcOrd="0" destOrd="0" presId="urn:microsoft.com/office/officeart/2009/layout/CirclePictureHierarchy"/>
    <dgm:cxn modelId="{C0744F9F-FB38-4815-B02B-8DF85BB57F32}" type="presParOf" srcId="{135CCF75-15E8-431B-9C21-1D6254EE95C6}" destId="{F610E213-AE51-4C96-A4D5-84EAE7AC115B}" srcOrd="1" destOrd="0" presId="urn:microsoft.com/office/officeart/2009/layout/CirclePictureHierarchy"/>
    <dgm:cxn modelId="{6A39D8CB-B1CB-4101-A7C8-5E955794DB76}" type="presParOf" srcId="{A8C78CA7-B994-469C-8B7A-5F5DBB6E834A}" destId="{7A921CBA-59A4-4AA0-8240-E014AE0DF093}" srcOrd="1" destOrd="0" presId="urn:microsoft.com/office/officeart/2009/layout/CirclePictureHierarchy"/>
    <dgm:cxn modelId="{A9A9F8E0-3D96-4E62-8BA6-1B646F10A575}" type="presParOf" srcId="{A2CC4803-52CC-48BB-9E38-75291CFBA5AF}" destId="{02340244-C349-4819-86A6-9C807D2EF841}" srcOrd="2" destOrd="0" presId="urn:microsoft.com/office/officeart/2009/layout/CirclePictureHierarchy"/>
    <dgm:cxn modelId="{8DD67575-E91F-49F3-9AEF-8D904B4AD947}" type="presParOf" srcId="{A2CC4803-52CC-48BB-9E38-75291CFBA5AF}" destId="{4DFA51F1-4BE0-4FEF-85D6-C4A5498BB6B7}" srcOrd="3" destOrd="0" presId="urn:microsoft.com/office/officeart/2009/layout/CirclePictureHierarchy"/>
    <dgm:cxn modelId="{995F0FF1-A924-492F-870C-0B7B23A2B908}" type="presParOf" srcId="{4DFA51F1-4BE0-4FEF-85D6-C4A5498BB6B7}" destId="{469CD266-B546-41B1-8415-303D6A540DF9}" srcOrd="0" destOrd="0" presId="urn:microsoft.com/office/officeart/2009/layout/CirclePictureHierarchy"/>
    <dgm:cxn modelId="{E369B9B1-3296-4F88-8ED7-DFF724AE35EF}" type="presParOf" srcId="{469CD266-B546-41B1-8415-303D6A540DF9}" destId="{2E1D7333-E6AD-4AFE-AFEB-520F21704E58}" srcOrd="0" destOrd="0" presId="urn:microsoft.com/office/officeart/2009/layout/CirclePictureHierarchy"/>
    <dgm:cxn modelId="{B1A11403-887A-4F84-B6BB-BD4074750339}" type="presParOf" srcId="{469CD266-B546-41B1-8415-303D6A540DF9}" destId="{7D7F6F33-AEB4-42AB-BC50-531ADC039F95}" srcOrd="1" destOrd="0" presId="urn:microsoft.com/office/officeart/2009/layout/CirclePictureHierarchy"/>
    <dgm:cxn modelId="{43A7B315-26DE-42D2-8A4B-D07EB75E0BE4}" type="presParOf" srcId="{4DFA51F1-4BE0-4FEF-85D6-C4A5498BB6B7}" destId="{D673E4FE-CC69-4E62-AF6F-050D79952821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251B1F-5736-4663-A31D-18ACDBA35B21}" type="doc">
      <dgm:prSet loTypeId="urn:microsoft.com/office/officeart/2005/8/layout/vList3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9F44585-7211-482C-82EE-A092843C08D5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Integrated GST</a:t>
          </a:r>
        </a:p>
        <a:p>
          <a:r>
            <a:rPr lang="en-US" sz="4000" dirty="0" smtClean="0">
              <a:solidFill>
                <a:srgbClr val="FFC000"/>
              </a:solidFill>
              <a:latin typeface="Franklin Gothic Demi Cond" panose="020B0706030402020204" pitchFamily="34" charset="0"/>
            </a:rPr>
            <a:t>(IGST: NOT A Tax, but SYSTEM)</a:t>
          </a:r>
        </a:p>
        <a:p>
          <a:r>
            <a:rPr lang="en-US" sz="4000" strike="sngStrike" dirty="0" smtClean="0">
              <a:latin typeface="Franklin Gothic Demi Cond" panose="020B0706030402020204" pitchFamily="34" charset="0"/>
            </a:rPr>
            <a:t>Central Sales Tax</a:t>
          </a:r>
          <a:endParaRPr lang="en-US" sz="4000" strike="sngStrike" dirty="0">
            <a:latin typeface="Franklin Gothic Demi Cond" panose="020B0706030402020204" pitchFamily="34" charset="0"/>
          </a:endParaRPr>
        </a:p>
      </dgm:t>
    </dgm:pt>
    <dgm:pt modelId="{276A4627-7CE3-4DEA-B235-9DF3BA63C4C7}" type="parTrans" cxnId="{42144B4A-FB7D-40D0-A9C3-C4F2DCFA3C24}">
      <dgm:prSet/>
      <dgm:spPr/>
      <dgm:t>
        <a:bodyPr/>
        <a:lstStyle/>
        <a:p>
          <a:endParaRPr lang="en-US"/>
        </a:p>
      </dgm:t>
    </dgm:pt>
    <dgm:pt modelId="{320E0F52-53EE-457E-A1F5-1AB109B1CE69}" type="sibTrans" cxnId="{42144B4A-FB7D-40D0-A9C3-C4F2DCFA3C24}">
      <dgm:prSet/>
      <dgm:spPr/>
      <dgm:t>
        <a:bodyPr/>
        <a:lstStyle/>
        <a:p>
          <a:endParaRPr lang="en-US"/>
        </a:p>
      </dgm:t>
    </dgm:pt>
    <dgm:pt modelId="{2522CC01-D1E9-4165-87E5-F3EE0984BA5F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State GST</a:t>
          </a:r>
        </a:p>
        <a:p>
          <a:r>
            <a:rPr lang="en-US" sz="4000" strike="sngStrike" dirty="0" smtClean="0">
              <a:latin typeface="Franklin Gothic Demi Cond" panose="020B0706030402020204" pitchFamily="34" charset="0"/>
            </a:rPr>
            <a:t>State indirect taxes*</a:t>
          </a:r>
          <a:endParaRPr lang="en-US" sz="4000" strike="sngStrike" dirty="0">
            <a:latin typeface="Franklin Gothic Demi Cond" panose="020B0706030402020204" pitchFamily="34" charset="0"/>
          </a:endParaRPr>
        </a:p>
      </dgm:t>
    </dgm:pt>
    <dgm:pt modelId="{DEF5A3FA-B489-4D25-AF4A-D31647FB729B}" type="parTrans" cxnId="{E0EEAC35-ADF3-4D21-A1B4-3E29A311FB6A}">
      <dgm:prSet/>
      <dgm:spPr/>
      <dgm:t>
        <a:bodyPr/>
        <a:lstStyle/>
        <a:p>
          <a:endParaRPr lang="en-US"/>
        </a:p>
      </dgm:t>
    </dgm:pt>
    <dgm:pt modelId="{7EDD207F-6EED-45E0-A353-5764C3C8A41C}" type="sibTrans" cxnId="{E0EEAC35-ADF3-4D21-A1B4-3E29A311FB6A}">
      <dgm:prSet/>
      <dgm:spPr/>
      <dgm:t>
        <a:bodyPr/>
        <a:lstStyle/>
        <a:p>
          <a:endParaRPr lang="en-US"/>
        </a:p>
      </dgm:t>
    </dgm:pt>
    <dgm:pt modelId="{16F00ACC-83AF-46CA-BAB7-2FB66936800F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Central GST</a:t>
          </a:r>
        </a:p>
        <a:p>
          <a:r>
            <a:rPr lang="en-US" sz="4000" strike="sngStrike" dirty="0" smtClean="0">
              <a:latin typeface="Franklin Gothic Demi Cond" panose="020B0706030402020204" pitchFamily="34" charset="0"/>
            </a:rPr>
            <a:t>Central </a:t>
          </a:r>
          <a:r>
            <a:rPr lang="en-US" sz="4000" strike="sngStrike" smtClean="0">
              <a:latin typeface="Franklin Gothic Demi Cond" panose="020B0706030402020204" pitchFamily="34" charset="0"/>
            </a:rPr>
            <a:t>indirect taxes*</a:t>
          </a:r>
          <a:endParaRPr lang="en-US" sz="4000" strike="sngStrike" dirty="0">
            <a:latin typeface="Franklin Gothic Demi Cond" panose="020B0706030402020204" pitchFamily="34" charset="0"/>
          </a:endParaRPr>
        </a:p>
      </dgm:t>
    </dgm:pt>
    <dgm:pt modelId="{F386E3D8-C1E7-4DF5-9C3E-B58BCB268DC2}" type="sibTrans" cxnId="{0ED800BB-77D1-4FD2-9D27-33F5CC42FE96}">
      <dgm:prSet/>
      <dgm:spPr/>
      <dgm:t>
        <a:bodyPr/>
        <a:lstStyle/>
        <a:p>
          <a:endParaRPr lang="en-US"/>
        </a:p>
      </dgm:t>
    </dgm:pt>
    <dgm:pt modelId="{3ACADBAF-DE91-42AF-92EE-3F6090D1867E}" type="parTrans" cxnId="{0ED800BB-77D1-4FD2-9D27-33F5CC42FE96}">
      <dgm:prSet/>
      <dgm:spPr/>
      <dgm:t>
        <a:bodyPr/>
        <a:lstStyle/>
        <a:p>
          <a:endParaRPr lang="en-US"/>
        </a:p>
      </dgm:t>
    </dgm:pt>
    <dgm:pt modelId="{38687D7E-7992-49C1-92C4-E9A1BA6E75AD}" type="pres">
      <dgm:prSet presAssocID="{7C251B1F-5736-4663-A31D-18ACDBA35B2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F683C8-8B60-4436-9109-568AFA355BB8}" type="pres">
      <dgm:prSet presAssocID="{16F00ACC-83AF-46CA-BAB7-2FB66936800F}" presName="composite" presStyleCnt="0"/>
      <dgm:spPr/>
      <dgm:t>
        <a:bodyPr/>
        <a:lstStyle/>
        <a:p>
          <a:endParaRPr lang="en-US"/>
        </a:p>
      </dgm:t>
    </dgm:pt>
    <dgm:pt modelId="{7C86B217-E06D-422F-9D42-01AED424C389}" type="pres">
      <dgm:prSet presAssocID="{16F00ACC-83AF-46CA-BAB7-2FB66936800F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9FF77BB-224F-4DD2-844D-CEEEE1670ED5}" type="pres">
      <dgm:prSet presAssocID="{16F00ACC-83AF-46CA-BAB7-2FB66936800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D5ABD-D926-4A68-8081-76C0015D7DCB}" type="pres">
      <dgm:prSet presAssocID="{F386E3D8-C1E7-4DF5-9C3E-B58BCB268DC2}" presName="spacing" presStyleCnt="0"/>
      <dgm:spPr/>
      <dgm:t>
        <a:bodyPr/>
        <a:lstStyle/>
        <a:p>
          <a:endParaRPr lang="en-US"/>
        </a:p>
      </dgm:t>
    </dgm:pt>
    <dgm:pt modelId="{8794F8B0-BCCC-43B0-A5BB-C2BD89379BD6}" type="pres">
      <dgm:prSet presAssocID="{29F44585-7211-482C-82EE-A092843C08D5}" presName="composite" presStyleCnt="0"/>
      <dgm:spPr/>
      <dgm:t>
        <a:bodyPr/>
        <a:lstStyle/>
        <a:p>
          <a:endParaRPr lang="en-US"/>
        </a:p>
      </dgm:t>
    </dgm:pt>
    <dgm:pt modelId="{E29AE63C-E253-4ED6-929E-645008B47526}" type="pres">
      <dgm:prSet presAssocID="{29F44585-7211-482C-82EE-A092843C08D5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0A8A9E2-272E-43AE-B11E-5D5B9A4A618A}" type="pres">
      <dgm:prSet presAssocID="{29F44585-7211-482C-82EE-A092843C08D5}" presName="txShp" presStyleLbl="node1" presStyleIdx="1" presStyleCnt="3" custScaleX="114351" custScaleY="203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3531E-106E-4FD0-863B-41B5C2346DD6}" type="pres">
      <dgm:prSet presAssocID="{320E0F52-53EE-457E-A1F5-1AB109B1CE69}" presName="spacing" presStyleCnt="0"/>
      <dgm:spPr/>
      <dgm:t>
        <a:bodyPr/>
        <a:lstStyle/>
        <a:p>
          <a:endParaRPr lang="en-US"/>
        </a:p>
      </dgm:t>
    </dgm:pt>
    <dgm:pt modelId="{A352E49B-C275-4D3F-BC76-767590ED7188}" type="pres">
      <dgm:prSet presAssocID="{2522CC01-D1E9-4165-87E5-F3EE0984BA5F}" presName="composite" presStyleCnt="0"/>
      <dgm:spPr/>
      <dgm:t>
        <a:bodyPr/>
        <a:lstStyle/>
        <a:p>
          <a:endParaRPr lang="en-US"/>
        </a:p>
      </dgm:t>
    </dgm:pt>
    <dgm:pt modelId="{8D1E5D2E-FBE9-49AE-8BF0-AC7A3080AF9F}" type="pres">
      <dgm:prSet presAssocID="{2522CC01-D1E9-4165-87E5-F3EE0984BA5F}" presName="imgShp" presStyleLbl="fgImgPlace1" presStyleIdx="2" presStyleCnt="3" custScaleX="8709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8E60404-FAF0-4954-842B-834DE430A1BC}" type="pres">
      <dgm:prSet presAssocID="{2522CC01-D1E9-4165-87E5-F3EE0984BA5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47BEFC-3762-4179-96C1-EB480096C583}" type="presOf" srcId="{2522CC01-D1E9-4165-87E5-F3EE0984BA5F}" destId="{38E60404-FAF0-4954-842B-834DE430A1BC}" srcOrd="0" destOrd="0" presId="urn:microsoft.com/office/officeart/2005/8/layout/vList3"/>
    <dgm:cxn modelId="{0560D86D-4CC3-41DE-9CC7-888316AC0454}" type="presOf" srcId="{7C251B1F-5736-4663-A31D-18ACDBA35B21}" destId="{38687D7E-7992-49C1-92C4-E9A1BA6E75AD}" srcOrd="0" destOrd="0" presId="urn:microsoft.com/office/officeart/2005/8/layout/vList3"/>
    <dgm:cxn modelId="{E0EEAC35-ADF3-4D21-A1B4-3E29A311FB6A}" srcId="{7C251B1F-5736-4663-A31D-18ACDBA35B21}" destId="{2522CC01-D1E9-4165-87E5-F3EE0984BA5F}" srcOrd="2" destOrd="0" parTransId="{DEF5A3FA-B489-4D25-AF4A-D31647FB729B}" sibTransId="{7EDD207F-6EED-45E0-A353-5764C3C8A41C}"/>
    <dgm:cxn modelId="{63A1DD13-026D-466D-BBFE-E3975CB3B03C}" type="presOf" srcId="{29F44585-7211-482C-82EE-A092843C08D5}" destId="{D0A8A9E2-272E-43AE-B11E-5D5B9A4A618A}" srcOrd="0" destOrd="0" presId="urn:microsoft.com/office/officeart/2005/8/layout/vList3"/>
    <dgm:cxn modelId="{42144B4A-FB7D-40D0-A9C3-C4F2DCFA3C24}" srcId="{7C251B1F-5736-4663-A31D-18ACDBA35B21}" destId="{29F44585-7211-482C-82EE-A092843C08D5}" srcOrd="1" destOrd="0" parTransId="{276A4627-7CE3-4DEA-B235-9DF3BA63C4C7}" sibTransId="{320E0F52-53EE-457E-A1F5-1AB109B1CE69}"/>
    <dgm:cxn modelId="{0ED800BB-77D1-4FD2-9D27-33F5CC42FE96}" srcId="{7C251B1F-5736-4663-A31D-18ACDBA35B21}" destId="{16F00ACC-83AF-46CA-BAB7-2FB66936800F}" srcOrd="0" destOrd="0" parTransId="{3ACADBAF-DE91-42AF-92EE-3F6090D1867E}" sibTransId="{F386E3D8-C1E7-4DF5-9C3E-B58BCB268DC2}"/>
    <dgm:cxn modelId="{C1B9DD28-BB8E-480F-9B8B-E809E55349A5}" type="presOf" srcId="{16F00ACC-83AF-46CA-BAB7-2FB66936800F}" destId="{D9FF77BB-224F-4DD2-844D-CEEEE1670ED5}" srcOrd="0" destOrd="0" presId="urn:microsoft.com/office/officeart/2005/8/layout/vList3"/>
    <dgm:cxn modelId="{2C661F4D-9186-4002-810C-FAF235969FEC}" type="presParOf" srcId="{38687D7E-7992-49C1-92C4-E9A1BA6E75AD}" destId="{B4F683C8-8B60-4436-9109-568AFA355BB8}" srcOrd="0" destOrd="0" presId="urn:microsoft.com/office/officeart/2005/8/layout/vList3"/>
    <dgm:cxn modelId="{928D3466-154B-46FA-849B-3A3D0A074ABF}" type="presParOf" srcId="{B4F683C8-8B60-4436-9109-568AFA355BB8}" destId="{7C86B217-E06D-422F-9D42-01AED424C389}" srcOrd="0" destOrd="0" presId="urn:microsoft.com/office/officeart/2005/8/layout/vList3"/>
    <dgm:cxn modelId="{264A620D-931C-4828-917A-66E0726DC6B6}" type="presParOf" srcId="{B4F683C8-8B60-4436-9109-568AFA355BB8}" destId="{D9FF77BB-224F-4DD2-844D-CEEEE1670ED5}" srcOrd="1" destOrd="0" presId="urn:microsoft.com/office/officeart/2005/8/layout/vList3"/>
    <dgm:cxn modelId="{A214EBC9-85E1-4B4E-A7BF-24E5AD81E12B}" type="presParOf" srcId="{38687D7E-7992-49C1-92C4-E9A1BA6E75AD}" destId="{E11D5ABD-D926-4A68-8081-76C0015D7DCB}" srcOrd="1" destOrd="0" presId="urn:microsoft.com/office/officeart/2005/8/layout/vList3"/>
    <dgm:cxn modelId="{A2DCC04E-86C1-4708-BDB7-18665C05828F}" type="presParOf" srcId="{38687D7E-7992-49C1-92C4-E9A1BA6E75AD}" destId="{8794F8B0-BCCC-43B0-A5BB-C2BD89379BD6}" srcOrd="2" destOrd="0" presId="urn:microsoft.com/office/officeart/2005/8/layout/vList3"/>
    <dgm:cxn modelId="{99AB3455-C0E5-424F-B92C-A82BB8E3A47B}" type="presParOf" srcId="{8794F8B0-BCCC-43B0-A5BB-C2BD89379BD6}" destId="{E29AE63C-E253-4ED6-929E-645008B47526}" srcOrd="0" destOrd="0" presId="urn:microsoft.com/office/officeart/2005/8/layout/vList3"/>
    <dgm:cxn modelId="{F8054773-F8E0-479C-BDCF-2A7F55780290}" type="presParOf" srcId="{8794F8B0-BCCC-43B0-A5BB-C2BD89379BD6}" destId="{D0A8A9E2-272E-43AE-B11E-5D5B9A4A618A}" srcOrd="1" destOrd="0" presId="urn:microsoft.com/office/officeart/2005/8/layout/vList3"/>
    <dgm:cxn modelId="{8AFA4E76-A4D0-45B7-B02A-7AAE86686CB0}" type="presParOf" srcId="{38687D7E-7992-49C1-92C4-E9A1BA6E75AD}" destId="{8443531E-106E-4FD0-863B-41B5C2346DD6}" srcOrd="3" destOrd="0" presId="urn:microsoft.com/office/officeart/2005/8/layout/vList3"/>
    <dgm:cxn modelId="{AFB10EA0-6E09-4899-AAE8-BB70D50177F0}" type="presParOf" srcId="{38687D7E-7992-49C1-92C4-E9A1BA6E75AD}" destId="{A352E49B-C275-4D3F-BC76-767590ED7188}" srcOrd="4" destOrd="0" presId="urn:microsoft.com/office/officeart/2005/8/layout/vList3"/>
    <dgm:cxn modelId="{EE5395B0-3D87-4988-8DF7-3D651654942E}" type="presParOf" srcId="{A352E49B-C275-4D3F-BC76-767590ED7188}" destId="{8D1E5D2E-FBE9-49AE-8BF0-AC7A3080AF9F}" srcOrd="0" destOrd="0" presId="urn:microsoft.com/office/officeart/2005/8/layout/vList3"/>
    <dgm:cxn modelId="{53A8097A-7131-49C4-AACC-EE1005B783ED}" type="presParOf" srcId="{A352E49B-C275-4D3F-BC76-767590ED7188}" destId="{38E60404-FAF0-4954-842B-834DE430A1B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94833B-B119-4D1E-934B-5972C0318474}" type="doc">
      <dgm:prSet loTypeId="urn:microsoft.com/office/officeart/2008/layout/AlternatingPictureBlocks" loCatId="picture" qsTypeId="urn:microsoft.com/office/officeart/2005/8/quickstyle/simple4" qsCatId="simple" csTypeId="urn:microsoft.com/office/officeart/2005/8/colors/accent0_3" csCatId="mainScheme" phldr="1"/>
      <dgm:spPr/>
    </dgm:pt>
    <dgm:pt modelId="{F9C1CF9D-CA7B-4FA1-9741-A886529873C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Sales Tax vs 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227ACFB-4F9C-41FC-B6B4-4433740DAFDE}" type="parTrans" cxnId="{8B36233F-AB82-41D4-A489-A5DC07CB0A2B}">
      <dgm:prSet/>
      <dgm:spPr/>
      <dgm:t>
        <a:bodyPr/>
        <a:lstStyle/>
        <a:p>
          <a:endParaRPr lang="en-US"/>
        </a:p>
      </dgm:t>
    </dgm:pt>
    <dgm:pt modelId="{49257533-5972-49BF-957C-E1EA5CC18BB4}" type="sibTrans" cxnId="{8B36233F-AB82-41D4-A489-A5DC07CB0A2B}">
      <dgm:prSet/>
      <dgm:spPr/>
      <dgm:t>
        <a:bodyPr/>
        <a:lstStyle/>
        <a:p>
          <a:endParaRPr lang="en-US"/>
        </a:p>
      </dgm:t>
    </dgm:pt>
    <dgm:pt modelId="{F53438B6-7680-489E-B049-61E5767D7D9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CENVAT MODVAT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D606220-3E0D-4078-A3F1-19F493879E48}" type="parTrans" cxnId="{DFD62DC6-86CF-48A9-BAEC-ACDEEF999F59}">
      <dgm:prSet/>
      <dgm:spPr/>
      <dgm:t>
        <a:bodyPr/>
        <a:lstStyle/>
        <a:p>
          <a:endParaRPr lang="en-US"/>
        </a:p>
      </dgm:t>
    </dgm:pt>
    <dgm:pt modelId="{20CDCC6F-3DCE-47E9-B824-40CD40AAD5D7}" type="sibTrans" cxnId="{DFD62DC6-86CF-48A9-BAEC-ACDEEF999F59}">
      <dgm:prSet/>
      <dgm:spPr/>
      <dgm:t>
        <a:bodyPr/>
        <a:lstStyle/>
        <a:p>
          <a:endParaRPr lang="en-US"/>
        </a:p>
      </dgm:t>
    </dgm:pt>
    <dgm:pt modelId="{B3334832-47D1-4236-9E35-3E7C8077C27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GST: Why and HOW?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A48F69E-057D-46A0-A579-87549564133D}" type="parTrans" cxnId="{0BDF3E41-7B7E-4625-A387-2C5BFB2CA0A5}">
      <dgm:prSet/>
      <dgm:spPr/>
      <dgm:t>
        <a:bodyPr/>
        <a:lstStyle/>
        <a:p>
          <a:endParaRPr lang="en-US"/>
        </a:p>
      </dgm:t>
    </dgm:pt>
    <dgm:pt modelId="{75D00FAB-F960-45C2-ABC8-576B9746D350}" type="sibTrans" cxnId="{0BDF3E41-7B7E-4625-A387-2C5BFB2CA0A5}">
      <dgm:prSet/>
      <dgm:spPr/>
      <dgm:t>
        <a:bodyPr/>
        <a:lstStyle/>
        <a:p>
          <a:endParaRPr lang="en-US"/>
        </a:p>
      </dgm:t>
    </dgm:pt>
    <dgm:pt modelId="{6CD93719-29F1-4C90-A939-E97688B2E9D5}" type="pres">
      <dgm:prSet presAssocID="{9E94833B-B119-4D1E-934B-5972C0318474}" presName="linearFlow" presStyleCnt="0">
        <dgm:presLayoutVars>
          <dgm:dir/>
          <dgm:resizeHandles val="exact"/>
        </dgm:presLayoutVars>
      </dgm:prSet>
      <dgm:spPr/>
    </dgm:pt>
    <dgm:pt modelId="{4EDE39C5-8D63-4B90-82BD-F4877D02F6CE}" type="pres">
      <dgm:prSet presAssocID="{F9C1CF9D-CA7B-4FA1-9741-A886529873C6}" presName="comp" presStyleCnt="0"/>
      <dgm:spPr/>
    </dgm:pt>
    <dgm:pt modelId="{4C7E5A24-A0A6-48BB-B936-C4A9C0B12BC5}" type="pres">
      <dgm:prSet presAssocID="{F9C1CF9D-CA7B-4FA1-9741-A886529873C6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EF3CE-D7BB-4DD4-8CB0-FF585832E5E9}" type="pres">
      <dgm:prSet presAssocID="{F9C1CF9D-CA7B-4FA1-9741-A886529873C6}" presName="rect1" presStyleLbl="lnNode1" presStyleIdx="0" presStyleCnt="3" custScaleX="12771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BDB321C-9423-42B8-934A-0DC9A9B19131}" type="pres">
      <dgm:prSet presAssocID="{49257533-5972-49BF-957C-E1EA5CC18BB4}" presName="sibTrans" presStyleCnt="0"/>
      <dgm:spPr/>
    </dgm:pt>
    <dgm:pt modelId="{34919D2F-A4AA-4DC2-869C-F3353790CF26}" type="pres">
      <dgm:prSet presAssocID="{F53438B6-7680-489E-B049-61E5767D7D9A}" presName="comp" presStyleCnt="0"/>
      <dgm:spPr/>
    </dgm:pt>
    <dgm:pt modelId="{197BEFDD-38DE-443E-8F53-10B685BD1BBA}" type="pres">
      <dgm:prSet presAssocID="{F53438B6-7680-489E-B049-61E5767D7D9A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E2A60-2F2B-4B81-9987-9B5CB70CCAF7}" type="pres">
      <dgm:prSet presAssocID="{F53438B6-7680-489E-B049-61E5767D7D9A}" presName="rect1" presStyleLbl="lnNode1" presStyleIdx="1" presStyleCnt="3" custScaleX="9491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1656CF7-9FEA-45E7-B426-BBE46594F53A}" type="pres">
      <dgm:prSet presAssocID="{20CDCC6F-3DCE-47E9-B824-40CD40AAD5D7}" presName="sibTrans" presStyleCnt="0"/>
      <dgm:spPr/>
    </dgm:pt>
    <dgm:pt modelId="{353A72FC-C88C-4CE2-9098-9DF7A64B6005}" type="pres">
      <dgm:prSet presAssocID="{B3334832-47D1-4236-9E35-3E7C8077C279}" presName="comp" presStyleCnt="0"/>
      <dgm:spPr/>
    </dgm:pt>
    <dgm:pt modelId="{5A012182-8FB0-4345-9CED-383B3A0CF9D5}" type="pres">
      <dgm:prSet presAssocID="{B3334832-47D1-4236-9E35-3E7C8077C279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2D77D-BD72-497D-9448-C6A830B76CAB}" type="pres">
      <dgm:prSet presAssocID="{B3334832-47D1-4236-9E35-3E7C8077C279}" presName="rect1" presStyleLbl="lnNode1" presStyleIdx="2" presStyleCnt="3" custScaleX="13941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8B36233F-AB82-41D4-A489-A5DC07CB0A2B}" srcId="{9E94833B-B119-4D1E-934B-5972C0318474}" destId="{F9C1CF9D-CA7B-4FA1-9741-A886529873C6}" srcOrd="0" destOrd="0" parTransId="{3227ACFB-4F9C-41FC-B6B4-4433740DAFDE}" sibTransId="{49257533-5972-49BF-957C-E1EA5CC18BB4}"/>
    <dgm:cxn modelId="{0BDF3E41-7B7E-4625-A387-2C5BFB2CA0A5}" srcId="{9E94833B-B119-4D1E-934B-5972C0318474}" destId="{B3334832-47D1-4236-9E35-3E7C8077C279}" srcOrd="2" destOrd="0" parTransId="{FA48F69E-057D-46A0-A579-87549564133D}" sibTransId="{75D00FAB-F960-45C2-ABC8-576B9746D350}"/>
    <dgm:cxn modelId="{D0CCBA24-8306-4771-9CCF-2EFE02A5B631}" type="presOf" srcId="{9E94833B-B119-4D1E-934B-5972C0318474}" destId="{6CD93719-29F1-4C90-A939-E97688B2E9D5}" srcOrd="0" destOrd="0" presId="urn:microsoft.com/office/officeart/2008/layout/AlternatingPictureBlocks"/>
    <dgm:cxn modelId="{5F0114AF-89F9-4E71-9493-48329C49F375}" type="presOf" srcId="{F9C1CF9D-CA7B-4FA1-9741-A886529873C6}" destId="{4C7E5A24-A0A6-48BB-B936-C4A9C0B12BC5}" srcOrd="0" destOrd="0" presId="urn:microsoft.com/office/officeart/2008/layout/AlternatingPictureBlocks"/>
    <dgm:cxn modelId="{8CC90C96-E012-435D-B9D3-745CD107B6E6}" type="presOf" srcId="{B3334832-47D1-4236-9E35-3E7C8077C279}" destId="{5A012182-8FB0-4345-9CED-383B3A0CF9D5}" srcOrd="0" destOrd="0" presId="urn:microsoft.com/office/officeart/2008/layout/AlternatingPictureBlocks"/>
    <dgm:cxn modelId="{4100AB1C-5448-4174-AE8C-AA1B8366440C}" type="presOf" srcId="{F53438B6-7680-489E-B049-61E5767D7D9A}" destId="{197BEFDD-38DE-443E-8F53-10B685BD1BBA}" srcOrd="0" destOrd="0" presId="urn:microsoft.com/office/officeart/2008/layout/AlternatingPictureBlocks"/>
    <dgm:cxn modelId="{DFD62DC6-86CF-48A9-BAEC-ACDEEF999F59}" srcId="{9E94833B-B119-4D1E-934B-5972C0318474}" destId="{F53438B6-7680-489E-B049-61E5767D7D9A}" srcOrd="1" destOrd="0" parTransId="{8D606220-3E0D-4078-A3F1-19F493879E48}" sibTransId="{20CDCC6F-3DCE-47E9-B824-40CD40AAD5D7}"/>
    <dgm:cxn modelId="{7BB40BBE-211A-4CCB-B8C3-EA997D37652A}" type="presParOf" srcId="{6CD93719-29F1-4C90-A939-E97688B2E9D5}" destId="{4EDE39C5-8D63-4B90-82BD-F4877D02F6CE}" srcOrd="0" destOrd="0" presId="urn:microsoft.com/office/officeart/2008/layout/AlternatingPictureBlocks"/>
    <dgm:cxn modelId="{0C1D2D08-31F0-4EF9-A870-866CA620671A}" type="presParOf" srcId="{4EDE39C5-8D63-4B90-82BD-F4877D02F6CE}" destId="{4C7E5A24-A0A6-48BB-B936-C4A9C0B12BC5}" srcOrd="0" destOrd="0" presId="urn:microsoft.com/office/officeart/2008/layout/AlternatingPictureBlocks"/>
    <dgm:cxn modelId="{08B0E295-883D-4BDB-B5F7-96E8C2E677E6}" type="presParOf" srcId="{4EDE39C5-8D63-4B90-82BD-F4877D02F6CE}" destId="{79BEF3CE-D7BB-4DD4-8CB0-FF585832E5E9}" srcOrd="1" destOrd="0" presId="urn:microsoft.com/office/officeart/2008/layout/AlternatingPictureBlocks"/>
    <dgm:cxn modelId="{5820A598-B7CF-4D13-8AA0-D418402A02FB}" type="presParOf" srcId="{6CD93719-29F1-4C90-A939-E97688B2E9D5}" destId="{8BDB321C-9423-42B8-934A-0DC9A9B19131}" srcOrd="1" destOrd="0" presId="urn:microsoft.com/office/officeart/2008/layout/AlternatingPictureBlocks"/>
    <dgm:cxn modelId="{AF9CE9E2-EDB6-425D-AEAF-E98D7002A0DF}" type="presParOf" srcId="{6CD93719-29F1-4C90-A939-E97688B2E9D5}" destId="{34919D2F-A4AA-4DC2-869C-F3353790CF26}" srcOrd="2" destOrd="0" presId="urn:microsoft.com/office/officeart/2008/layout/AlternatingPictureBlocks"/>
    <dgm:cxn modelId="{DD7704D5-C7BF-4DD5-9758-122C61AA635C}" type="presParOf" srcId="{34919D2F-A4AA-4DC2-869C-F3353790CF26}" destId="{197BEFDD-38DE-443E-8F53-10B685BD1BBA}" srcOrd="0" destOrd="0" presId="urn:microsoft.com/office/officeart/2008/layout/AlternatingPictureBlocks"/>
    <dgm:cxn modelId="{FD713600-D0FB-4759-84B9-B15EDC619DA8}" type="presParOf" srcId="{34919D2F-A4AA-4DC2-869C-F3353790CF26}" destId="{CACE2A60-2F2B-4B81-9987-9B5CB70CCAF7}" srcOrd="1" destOrd="0" presId="urn:microsoft.com/office/officeart/2008/layout/AlternatingPictureBlocks"/>
    <dgm:cxn modelId="{FBF20E5F-216A-4F34-A523-0EBF41663636}" type="presParOf" srcId="{6CD93719-29F1-4C90-A939-E97688B2E9D5}" destId="{C1656CF7-9FEA-45E7-B426-BBE46594F53A}" srcOrd="3" destOrd="0" presId="urn:microsoft.com/office/officeart/2008/layout/AlternatingPictureBlocks"/>
    <dgm:cxn modelId="{F573C6D8-D230-4DA4-BEB1-4F77972CAE7D}" type="presParOf" srcId="{6CD93719-29F1-4C90-A939-E97688B2E9D5}" destId="{353A72FC-C88C-4CE2-9098-9DF7A64B6005}" srcOrd="4" destOrd="0" presId="urn:microsoft.com/office/officeart/2008/layout/AlternatingPictureBlocks"/>
    <dgm:cxn modelId="{A0906C0F-6B2D-4123-AEEF-E3E1204C4783}" type="presParOf" srcId="{353A72FC-C88C-4CE2-9098-9DF7A64B6005}" destId="{5A012182-8FB0-4345-9CED-383B3A0CF9D5}" srcOrd="0" destOrd="0" presId="urn:microsoft.com/office/officeart/2008/layout/AlternatingPictureBlocks"/>
    <dgm:cxn modelId="{DD651910-84BC-496C-81BE-46C29A51A16F}" type="presParOf" srcId="{353A72FC-C88C-4CE2-9098-9DF7A64B6005}" destId="{7EF2D77D-BD72-497D-9448-C6A830B76CA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3FCF1-D39A-43C3-95B1-AF32725916AB}" type="datetimeFigureOut">
              <a:rPr lang="en-US" smtClean="0"/>
              <a:t>13-Mar-15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78EB6-8ECE-437B-BC27-1F5139064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98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3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Further, the GST Council is to decide when </a:t>
            </a:r>
          </a:p>
          <a:p>
            <a:r>
              <a:rPr lang="en-US" dirty="0" smtClean="0"/>
              <a:t>GST would be levied on: (</a:t>
            </a:r>
            <a:r>
              <a:rPr lang="en-US" dirty="0" err="1" smtClean="0"/>
              <a:t>i</a:t>
            </a:r>
            <a:r>
              <a:rPr lang="en-US" dirty="0" smtClean="0"/>
              <a:t>) petroleum crude, (ii) </a:t>
            </a:r>
          </a:p>
          <a:p>
            <a:r>
              <a:rPr lang="en-US" dirty="0" smtClean="0"/>
              <a:t>high speed diesel, (iii) motor spirit (petrol), (iv) </a:t>
            </a:r>
          </a:p>
          <a:p>
            <a:r>
              <a:rPr lang="en-US" dirty="0" smtClean="0"/>
              <a:t>natural gas, and (v) aviation turbine fuel.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1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</a:t>
            </a:r>
            <a:r>
              <a:rPr lang="en-US" dirty="0" err="1" smtClean="0"/>
              <a:t>interchangable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26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 price is 9%  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15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 price is 9%  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06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90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A non-</a:t>
            </a:r>
            <a:r>
              <a:rPr lang="en-US" dirty="0" err="1" smtClean="0"/>
              <a:t>vatable</a:t>
            </a:r>
            <a:r>
              <a:rPr lang="en-US" dirty="0" smtClean="0"/>
              <a:t> additional tax, not exceeding 1 per cent on inter-state supply of goods would be levied by</a:t>
            </a:r>
          </a:p>
          <a:p>
            <a:r>
              <a:rPr lang="en-US" dirty="0" smtClean="0"/>
              <a:t>the centre and retained by the originating state at least for a period of two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9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13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German</a:t>
            </a:r>
            <a:r>
              <a:rPr lang="en-US" baseline="0" dirty="0" smtClean="0"/>
              <a:t> economist suggested before </a:t>
            </a:r>
            <a:r>
              <a:rPr lang="en-US" baseline="0" dirty="0" err="1" smtClean="0"/>
              <a:t>french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47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3/4</a:t>
            </a:r>
            <a:r>
              <a:rPr lang="en-US" baseline="30000" dirty="0" smtClean="0"/>
              <a:t>th</a:t>
            </a:r>
            <a:r>
              <a:rPr lang="en-US" dirty="0" smtClean="0"/>
              <a:t> majority of Present and voting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7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special provision with </a:t>
            </a:r>
          </a:p>
          <a:p>
            <a:r>
              <a:rPr lang="en-US" dirty="0" smtClean="0"/>
              <a:t>respect to Arunachal Pradesh, Jammu and </a:t>
            </a:r>
          </a:p>
          <a:p>
            <a:r>
              <a:rPr lang="en-US" dirty="0" smtClean="0"/>
              <a:t>Kashmir, Manipur, Meghalaya, Mizoram, </a:t>
            </a:r>
          </a:p>
          <a:p>
            <a:r>
              <a:rPr lang="en-US" dirty="0" smtClean="0"/>
              <a:t>Nagaland, Sikkim, Tripura, Himachal Pradesh and </a:t>
            </a:r>
          </a:p>
          <a:p>
            <a:r>
              <a:rPr lang="en-US" dirty="0" smtClean="0"/>
              <a:t>Uttarakhand;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9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special provision with </a:t>
            </a:r>
          </a:p>
          <a:p>
            <a:r>
              <a:rPr lang="en-US" dirty="0" smtClean="0"/>
              <a:t>respect to Arunachal Pradesh, Jammu and </a:t>
            </a:r>
          </a:p>
          <a:p>
            <a:r>
              <a:rPr lang="en-US" dirty="0" smtClean="0"/>
              <a:t>Kashmir, Manipur, Meghalaya, Mizoram, </a:t>
            </a:r>
          </a:p>
          <a:p>
            <a:r>
              <a:rPr lang="en-US" dirty="0" smtClean="0"/>
              <a:t>Nagaland, Sikkim, Tripura, Himachal Pradesh and </a:t>
            </a:r>
          </a:p>
          <a:p>
            <a:r>
              <a:rPr lang="en-US" dirty="0" smtClean="0"/>
              <a:t>Uttarakhand;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48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 - not all taxes subsumed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6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Further, the GST Council is to decide when </a:t>
            </a:r>
          </a:p>
          <a:p>
            <a:r>
              <a:rPr lang="en-US" dirty="0" smtClean="0"/>
              <a:t>GST would be levied on: (</a:t>
            </a:r>
            <a:r>
              <a:rPr lang="en-US" dirty="0" err="1" smtClean="0"/>
              <a:t>i</a:t>
            </a:r>
            <a:r>
              <a:rPr lang="en-US" dirty="0" smtClean="0"/>
              <a:t>) petroleum crude, (ii) </a:t>
            </a:r>
          </a:p>
          <a:p>
            <a:r>
              <a:rPr lang="en-US" dirty="0" smtClean="0"/>
              <a:t>high speed diesel, (iii) motor spirit (petrol), (iv) </a:t>
            </a:r>
          </a:p>
          <a:p>
            <a:r>
              <a:rPr lang="en-US" dirty="0" smtClean="0"/>
              <a:t>natural gas, and (v) aviation turbine fuel.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78EB6-8ECE-437B-BC27-1F51390649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5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60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17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2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9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64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15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7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720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9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47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07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17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0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69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7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231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8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50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0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09-Mar-15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AF8A-C719-4171-A61A-506490E4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676" r:id="rId2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6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30.png"/><Relationship Id="rId4" Type="http://schemas.openxmlformats.org/officeDocument/2006/relationships/diagramData" Target="../diagrams/data3.xml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30.png"/><Relationship Id="rId4" Type="http://schemas.openxmlformats.org/officeDocument/2006/relationships/diagramData" Target="../diagrams/data4.xm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1.jp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jpeg"/><Relationship Id="rId5" Type="http://schemas.openxmlformats.org/officeDocument/2006/relationships/image" Target="../media/image22.jpe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12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54.png"/><Relationship Id="rId5" Type="http://schemas.openxmlformats.org/officeDocument/2006/relationships/image" Target="../media/image20.png"/><Relationship Id="rId10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11" Type="http://schemas.openxmlformats.org/officeDocument/2006/relationships/image" Target="../media/image56.jpg"/><Relationship Id="rId5" Type="http://schemas.openxmlformats.org/officeDocument/2006/relationships/image" Target="../media/image36.png"/><Relationship Id="rId10" Type="http://schemas.openxmlformats.org/officeDocument/2006/relationships/image" Target="../media/image22.jpeg"/><Relationship Id="rId4" Type="http://schemas.openxmlformats.org/officeDocument/2006/relationships/image" Target="../media/image40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1.jpg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jpg"/><Relationship Id="rId7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35.jpeg"/><Relationship Id="rId4" Type="http://schemas.openxmlformats.org/officeDocument/2006/relationships/image" Target="../media/image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jpeg"/><Relationship Id="rId5" Type="http://schemas.openxmlformats.org/officeDocument/2006/relationships/image" Target="../media/image22.jpe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35.jpeg"/><Relationship Id="rId4" Type="http://schemas.openxmlformats.org/officeDocument/2006/relationships/image" Target="../media/image22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1.png"/><Relationship Id="rId7" Type="http://schemas.openxmlformats.org/officeDocument/2006/relationships/image" Target="../media/image35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e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1.png"/><Relationship Id="rId7" Type="http://schemas.openxmlformats.org/officeDocument/2006/relationships/image" Target="../media/image35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e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jpeg"/><Relationship Id="rId5" Type="http://schemas.openxmlformats.org/officeDocument/2006/relationships/image" Target="../media/image22.jpeg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e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jpe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74.jpeg"/><Relationship Id="rId4" Type="http://schemas.openxmlformats.org/officeDocument/2006/relationships/image" Target="../media/image34.pn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10" Type="http://schemas.openxmlformats.org/officeDocument/2006/relationships/image" Target="../media/image81.png"/><Relationship Id="rId4" Type="http://schemas.openxmlformats.org/officeDocument/2006/relationships/image" Target="../media/image32.png"/><Relationship Id="rId9" Type="http://schemas.openxmlformats.org/officeDocument/2006/relationships/image" Target="../media/image7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2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33.png"/><Relationship Id="rId4" Type="http://schemas.openxmlformats.org/officeDocument/2006/relationships/image" Target="../media/image35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5.jpeg"/><Relationship Id="rId4" Type="http://schemas.openxmlformats.org/officeDocument/2006/relationships/image" Target="../media/image6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" y="0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4" y="356338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" y="544219"/>
            <a:ext cx="2944623" cy="19813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0" y="43170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 rot="19561322">
            <a:off x="2087820" y="3027219"/>
            <a:ext cx="2661356" cy="1283910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22482" y="429475"/>
            <a:ext cx="2451632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7473" y="2338310"/>
            <a:ext cx="332374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+500 Value added</a:t>
            </a:r>
          </a:p>
        </p:txBody>
      </p:sp>
      <p:sp>
        <p:nvSpPr>
          <p:cNvPr id="15" name="Oval 14"/>
          <p:cNvSpPr/>
          <p:nvPr/>
        </p:nvSpPr>
        <p:spPr>
          <a:xfrm>
            <a:off x="4560689" y="4363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3661512" y="6211668"/>
            <a:ext cx="3706334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1000+</a:t>
            </a:r>
            <a:r>
              <a:rPr lang="en-US" sz="3600" dirty="0" smtClean="0">
                <a:solidFill>
                  <a:srgbClr val="002060"/>
                </a:solidFill>
                <a:latin typeface="Franklin Gothic Demi Cond" panose="020B0706030402020204" pitchFamily="34" charset="0"/>
              </a:rPr>
              <a:t>100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+50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915" y="0"/>
            <a:ext cx="1861526" cy="30698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8217425" y="6210786"/>
            <a:ext cx="370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Final consumer</a:t>
            </a:r>
          </a:p>
        </p:txBody>
      </p:sp>
      <p:sp>
        <p:nvSpPr>
          <p:cNvPr id="24" name="TextBox 23"/>
          <p:cNvSpPr txBox="1"/>
          <p:nvPr/>
        </p:nvSpPr>
        <p:spPr>
          <a:xfrm rot="728318">
            <a:off x="6756898" y="332476"/>
            <a:ext cx="2941548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Rs.10000/-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  1000/-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    500/-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52278" y="3639372"/>
            <a:ext cx="1883625" cy="990124"/>
          </a:xfrm>
          <a:prstGeom prst="downArrowCallou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12,650</a:t>
            </a:r>
          </a:p>
        </p:txBody>
      </p:sp>
      <p:sp>
        <p:nvSpPr>
          <p:cNvPr id="29" name="Oval 28"/>
          <p:cNvSpPr/>
          <p:nvPr/>
        </p:nvSpPr>
        <p:spPr>
          <a:xfrm>
            <a:off x="629002" y="4363473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xtBox 29"/>
          <p:cNvSpPr txBox="1"/>
          <p:nvPr/>
        </p:nvSpPr>
        <p:spPr>
          <a:xfrm>
            <a:off x="4776" y="6211669"/>
            <a:ext cx="287982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Sales Tax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40982" y="2367445"/>
            <a:ext cx="1883625" cy="1200329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 11500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+01150</a:t>
            </a:r>
          </a:p>
        </p:txBody>
      </p:sp>
      <p:sp>
        <p:nvSpPr>
          <p:cNvPr id="19" name="TextBox 18"/>
          <p:cNvSpPr txBox="1"/>
          <p:nvPr/>
        </p:nvSpPr>
        <p:spPr>
          <a:xfrm rot="19561322">
            <a:off x="6349426" y="3368711"/>
            <a:ext cx="2661356" cy="1283910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Rs.1,150</a:t>
            </a:r>
          </a:p>
        </p:txBody>
      </p:sp>
      <p:cxnSp>
        <p:nvCxnSpPr>
          <p:cNvPr id="3" name="Straight Arrow Connector 2"/>
          <p:cNvCxnSpPr>
            <a:stCxn id="13" idx="2"/>
          </p:cNvCxnSpPr>
          <p:nvPr/>
        </p:nvCxnSpPr>
        <p:spPr>
          <a:xfrm>
            <a:off x="5599348" y="2984641"/>
            <a:ext cx="914574" cy="324317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435602" y="591552"/>
            <a:ext cx="2795718" cy="568817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808115" y="1376313"/>
            <a:ext cx="1874730" cy="495531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827282" y="1376313"/>
            <a:ext cx="3855563" cy="237555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2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100</a:t>
            </a:fld>
            <a:endParaRPr lang="en-US"/>
          </a:p>
        </p:txBody>
      </p:sp>
      <p:graphicFrame>
        <p:nvGraphicFramePr>
          <p:cNvPr id="7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7519072"/>
              </p:ext>
            </p:extLst>
          </p:nvPr>
        </p:nvGraphicFramePr>
        <p:xfrm>
          <a:off x="170688" y="82296"/>
          <a:ext cx="5151120" cy="645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149" y="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148" y="3499372"/>
            <a:ext cx="6096851" cy="342947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1142125">
            <a:off x="5312664" y="5484056"/>
            <a:ext cx="1344168" cy="9698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8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696B4A-B520-4B50-BFD6-2AD8C9760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5B696B4A-B520-4B50-BFD6-2AD8C9760D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A1E91C-38A5-4DF1-BDE6-056F1F80C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FAA1E91C-38A5-4DF1-BDE6-056F1F80CC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8C8C69-CCC6-49D0-8C8C-B01896793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408C8C69-CCC6-49D0-8C8C-B01896793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08E807-FADD-426F-992A-D8BD8B312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5D08E807-FADD-426F-992A-D8BD8B312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Cascading effect</a:t>
            </a:r>
          </a:p>
          <a:p>
            <a:r>
              <a:rPr lang="en-US" dirty="0" smtClean="0"/>
              <a:t>Tax on tax</a:t>
            </a:r>
          </a:p>
          <a:p>
            <a:r>
              <a:rPr lang="en-US" dirty="0" smtClean="0"/>
              <a:t>Sell without bill = no tax liability</a:t>
            </a:r>
          </a:p>
          <a:p>
            <a:r>
              <a:rPr lang="en-US" dirty="0" smtClean="0"/>
              <a:t>Bribe the inspectors</a:t>
            </a:r>
          </a:p>
          <a:p>
            <a:r>
              <a:rPr lang="en-US" dirty="0" smtClean="0"/>
              <a:t>Black money </a:t>
            </a:r>
            <a:r>
              <a:rPr lang="en-US" dirty="0" smtClean="0">
                <a:latin typeface="Franklin Gothic Heavy" panose="020B0903020102020204" pitchFamily="34" charset="0"/>
              </a:rPr>
              <a:t>▲</a:t>
            </a:r>
            <a:endParaRPr lang="en-US" dirty="0" smtClean="0"/>
          </a:p>
          <a:p>
            <a:r>
              <a:rPr lang="en-US" dirty="0" smtClean="0"/>
              <a:t>Fiscal deficit </a:t>
            </a:r>
            <a:r>
              <a:rPr lang="en-US" dirty="0">
                <a:latin typeface="Franklin Gothic Heavy" panose="020B0903020102020204" pitchFamily="34" charset="0"/>
              </a:rPr>
              <a:t>▲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Sales tax system bad?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141538"/>
            <a:ext cx="5181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58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88659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8137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148" y="3518136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481850" y="1994642"/>
            <a:ext cx="5384262" cy="3046988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Franklin Gothic Demi Cond" panose="020B0706030402020204" pitchFamily="34" charset="0"/>
              </a:rPr>
              <a:t>Solution?</a:t>
            </a:r>
          </a:p>
          <a:p>
            <a:pPr algn="ctr"/>
            <a:r>
              <a:rPr lang="en-US" sz="9600" dirty="0" smtClean="0">
                <a:latin typeface="Franklin Gothic Demi Cond" panose="020B0706030402020204" pitchFamily="34" charset="0"/>
              </a:rPr>
              <a:t>VAT/GST</a:t>
            </a:r>
          </a:p>
        </p:txBody>
      </p:sp>
    </p:spTree>
    <p:extLst>
      <p:ext uri="{BB962C8B-B14F-4D97-AF65-F5344CB8AC3E}">
        <p14:creationId xmlns:p14="http://schemas.microsoft.com/office/powerpoint/2010/main" val="187821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" y="544219"/>
            <a:ext cx="2944623" cy="19813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0" y="43170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 rot="19561322">
            <a:off x="1269717" y="2711517"/>
            <a:ext cx="2661356" cy="1283910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22482" y="429475"/>
            <a:ext cx="2451632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7473" y="2338310"/>
            <a:ext cx="332374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+500 Value added</a:t>
            </a:r>
          </a:p>
        </p:txBody>
      </p:sp>
      <p:sp>
        <p:nvSpPr>
          <p:cNvPr id="15" name="Oval 14"/>
          <p:cNvSpPr/>
          <p:nvPr/>
        </p:nvSpPr>
        <p:spPr>
          <a:xfrm>
            <a:off x="4560689" y="4363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3661512" y="6211668"/>
            <a:ext cx="3706334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1000+____+50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915" y="0"/>
            <a:ext cx="1861526" cy="30698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8217425" y="6210786"/>
            <a:ext cx="370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Final consumer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52278" y="3639372"/>
            <a:ext cx="1883625" cy="990124"/>
          </a:xfrm>
          <a:prstGeom prst="downArrowCallou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11,550</a:t>
            </a:r>
          </a:p>
        </p:txBody>
      </p:sp>
      <p:sp>
        <p:nvSpPr>
          <p:cNvPr id="29" name="Oval 28"/>
          <p:cNvSpPr/>
          <p:nvPr/>
        </p:nvSpPr>
        <p:spPr>
          <a:xfrm>
            <a:off x="629002" y="4363473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xtBox 29"/>
          <p:cNvSpPr txBox="1"/>
          <p:nvPr/>
        </p:nvSpPr>
        <p:spPr>
          <a:xfrm>
            <a:off x="4776" y="6211669"/>
            <a:ext cx="287982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VAT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40982" y="2367445"/>
            <a:ext cx="1883625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  10500</a:t>
            </a:r>
          </a:p>
        </p:txBody>
      </p:sp>
      <p:sp>
        <p:nvSpPr>
          <p:cNvPr id="19" name="TextBox 18"/>
          <p:cNvSpPr txBox="1"/>
          <p:nvPr/>
        </p:nvSpPr>
        <p:spPr>
          <a:xfrm rot="19561322">
            <a:off x="6349426" y="3368711"/>
            <a:ext cx="2661356" cy="1283910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Rs.1,050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42501" y="1656965"/>
            <a:ext cx="403760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tax credit-1000</a:t>
            </a:r>
          </a:p>
        </p:txBody>
      </p:sp>
      <p:sp>
        <p:nvSpPr>
          <p:cNvPr id="24" name="TextBox 23"/>
          <p:cNvSpPr txBox="1"/>
          <p:nvPr/>
        </p:nvSpPr>
        <p:spPr>
          <a:xfrm rot="728318">
            <a:off x="7377975" y="396523"/>
            <a:ext cx="2941548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Rs.10000/-</a:t>
            </a:r>
          </a:p>
          <a:p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  1000/-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    500/-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435602" y="659876"/>
            <a:ext cx="3671450" cy="56198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</p:cNvCxnSpPr>
          <p:nvPr/>
        </p:nvCxnSpPr>
        <p:spPr>
          <a:xfrm>
            <a:off x="5599348" y="2984641"/>
            <a:ext cx="886294" cy="322614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6" idx="0"/>
          </p:cNvCxnSpPr>
          <p:nvPr/>
        </p:nvCxnSpPr>
        <p:spPr>
          <a:xfrm>
            <a:off x="2969669" y="3567774"/>
            <a:ext cx="2545010" cy="264389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25" grpId="0" animBg="1"/>
      <p:bldP spid="18" grpId="0" animBg="1"/>
      <p:bldP spid="19" grpId="0" animBg="1"/>
      <p:bldP spid="21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218649"/>
              </p:ext>
            </p:extLst>
          </p:nvPr>
        </p:nvGraphicFramePr>
        <p:xfrm>
          <a:off x="838200" y="265176"/>
          <a:ext cx="10515600" cy="4375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Dealer’s liability: VAT on Output minus Input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02812" y="3550764"/>
            <a:ext cx="4586376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Dealer’s VAT liability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Output – Input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=1050 MINUS 1000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=Rs.50 pay to state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Oval 7"/>
          <p:cNvSpPr/>
          <p:nvPr/>
        </p:nvSpPr>
        <p:spPr>
          <a:xfrm>
            <a:off x="629002" y="4363473"/>
            <a:ext cx="1675454" cy="20353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1986" y="795523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8559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January 2015: Input credit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91101238"/>
              </p:ext>
            </p:extLst>
          </p:nvPr>
        </p:nvGraphicFramePr>
        <p:xfrm>
          <a:off x="0" y="265113"/>
          <a:ext cx="10515600" cy="437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03120" y="3587340"/>
            <a:ext cx="8129016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Dealer’s VAT liability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Output – Input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=5,000 MINUS 10,000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=MINUS 5000 (input credit for future)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786" y="937763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24" y="4533241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84369" y="4686132"/>
            <a:ext cx="1675454" cy="2035343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577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0" y="0"/>
            <a:ext cx="1675454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January 2015: Input credit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08002542"/>
              </p:ext>
            </p:extLst>
          </p:nvPr>
        </p:nvGraphicFramePr>
        <p:xfrm>
          <a:off x="0" y="265113"/>
          <a:ext cx="8036560" cy="437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8480" y="3473548"/>
            <a:ext cx="6976872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Dealer’s VAT liability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Output – Input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=5,000 MINUS 10,000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=MINUS 5000 (input credit for future)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3380348"/>
            <a:ext cx="1655064" cy="1655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733" y="1395660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243824" y="5103674"/>
            <a:ext cx="3348736" cy="1754326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 Rs.5000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TIN- Tax id.#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2558" y="3031501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4" name="Straight Arrow Connector 13"/>
          <p:cNvCxnSpPr/>
          <p:nvPr/>
        </p:nvCxnSpPr>
        <p:spPr>
          <a:xfrm>
            <a:off x="7335520" y="5527040"/>
            <a:ext cx="1310640" cy="4572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0" y="4686132"/>
            <a:ext cx="1675454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Feb 2015: no new stock purchased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42003938"/>
              </p:ext>
            </p:extLst>
          </p:nvPr>
        </p:nvGraphicFramePr>
        <p:xfrm>
          <a:off x="0" y="265113"/>
          <a:ext cx="7391400" cy="437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9520" y="3400341"/>
            <a:ext cx="6976872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Dealer’s VAT liability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Output – Input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=7000 MINUS 00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=(+)7000 pay to state government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3400341"/>
            <a:ext cx="1655064" cy="1655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5773" y="3260049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314944" y="4813435"/>
            <a:ext cx="2292096" cy="1200329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 Rs.5000</a:t>
            </a:r>
          </a:p>
        </p:txBody>
      </p:sp>
    </p:spTree>
    <p:extLst>
      <p:ext uri="{BB962C8B-B14F-4D97-AF65-F5344CB8AC3E}">
        <p14:creationId xmlns:p14="http://schemas.microsoft.com/office/powerpoint/2010/main" val="403723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Feb 2015: no new stock purchased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0" y="265113"/>
          <a:ext cx="7391400" cy="437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2386" y="3382274"/>
            <a:ext cx="6976872" cy="2862322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Dealer’s VAT liability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Output – Input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=7000 MINUS 00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=(+)7000 -5000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=Rs. 2000 pay to State Government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24" y="3400341"/>
            <a:ext cx="1655064" cy="1655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5773" y="3260049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314944" y="4813435"/>
            <a:ext cx="2292096" cy="1200329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 Rs.5000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14944" y="4984728"/>
            <a:ext cx="2292096" cy="1200329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 Rs.00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65600" y="5413599"/>
            <a:ext cx="4368800" cy="46904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92386" y="5051643"/>
            <a:ext cx="3413760" cy="61387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Franklin Gothic Medium Cond" panose="020B0606030402020204" pitchFamily="34" charset="0"/>
              </a:rPr>
              <a:t>January</a:t>
            </a:r>
            <a:endParaRPr lang="en-US" dirty="0">
              <a:latin typeface="Franklin Gothic Medium Cond" panose="020B06060304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37217210"/>
              </p:ext>
            </p:extLst>
          </p:nvPr>
        </p:nvGraphicFramePr>
        <p:xfrm>
          <a:off x="292230" y="1233488"/>
          <a:ext cx="5705346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2673"/>
                <a:gridCol w="285267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VAT Paid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on inputs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10,000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VAT To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be</a:t>
                      </a:r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 Paid 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on outputs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5000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“Input” Credit received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(+) Rs.5000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</a:tbl>
          </a:graphicData>
        </a:graphic>
      </p:graphicFrame>
      <p:graphicFrame>
        <p:nvGraphicFramePr>
          <p:cNvPr id="9" name="Content Placeholder 5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62541353"/>
              </p:ext>
            </p:extLst>
          </p:nvPr>
        </p:nvGraphicFramePr>
        <p:xfrm>
          <a:off x="6196011" y="1233488"/>
          <a:ext cx="5568640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84320"/>
                <a:gridCol w="2784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VAT Paid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on inputs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0 (no new stock)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VAT 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on outputs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7000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Trade to pay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7k-5k=2k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to Government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19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>
                <a:latin typeface="Franklin Gothic Medium Cond" panose="020B0606030402020204" pitchFamily="34" charset="0"/>
              </a:rPr>
              <a:t>February</a:t>
            </a:r>
            <a:endParaRPr lang="en-US" dirty="0">
              <a:latin typeface="Franklin Gothic Medium Cond" panose="020B06060304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632" y="4327727"/>
            <a:ext cx="8132551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Have to buy and sell with invoice &amp; TIN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Else no input credit.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With bill = less “inspector’ bribes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 collection </a:t>
            </a:r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▼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=&gt; fiscal deficit </a:t>
            </a:r>
            <a:r>
              <a:rPr lang="en-US" sz="3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▲</a:t>
            </a:r>
            <a:endParaRPr lang="en-US" sz="3600" dirty="0" smtClean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303520" y="3677921"/>
            <a:ext cx="1676400" cy="35559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1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</a:t>
            </a:fld>
            <a:endParaRPr lang="en-US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988" y="1008063"/>
            <a:ext cx="8297862" cy="427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5" y="1034268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4064" y="43634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329938" y="3176238"/>
            <a:ext cx="3123470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Manufacturing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 Duty</a:t>
            </a:r>
          </a:p>
        </p:txBody>
      </p:sp>
      <p:sp>
        <p:nvSpPr>
          <p:cNvPr id="6" name="Oval 5"/>
          <p:cNvSpPr/>
          <p:nvPr/>
        </p:nvSpPr>
        <p:spPr>
          <a:xfrm>
            <a:off x="4560689" y="4363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/>
          <p:cNvSpPr txBox="1"/>
          <p:nvPr/>
        </p:nvSpPr>
        <p:spPr>
          <a:xfrm>
            <a:off x="3925462" y="3194496"/>
            <a:ext cx="3706334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Sales Tax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6" y="298714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217425" y="6210786"/>
            <a:ext cx="370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Final consumer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830" y="628217"/>
            <a:ext cx="1164522" cy="21699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17425" y="2093148"/>
            <a:ext cx="3933664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 Effect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 on tax removed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1898" y="3392459"/>
            <a:ext cx="3706334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2005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6" y="298714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95" y="1034268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4064" y="4363475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329938" y="3176238"/>
            <a:ext cx="3123470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Manufacturing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 Duty</a:t>
            </a:r>
          </a:p>
        </p:txBody>
      </p:sp>
      <p:sp>
        <p:nvSpPr>
          <p:cNvPr id="6" name="Oval 5"/>
          <p:cNvSpPr/>
          <p:nvPr/>
        </p:nvSpPr>
        <p:spPr>
          <a:xfrm>
            <a:off x="4750167" y="4363474"/>
            <a:ext cx="1675454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/>
          <p:cNvSpPr txBox="1"/>
          <p:nvPr/>
        </p:nvSpPr>
        <p:spPr>
          <a:xfrm>
            <a:off x="9613078" y="3453236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</p:txBody>
      </p:sp>
      <p:sp>
        <p:nvSpPr>
          <p:cNvPr id="12" name="Oval 11"/>
          <p:cNvSpPr/>
          <p:nvPr/>
        </p:nvSpPr>
        <p:spPr>
          <a:xfrm>
            <a:off x="9613078" y="4394825"/>
            <a:ext cx="2035343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55" y="1034268"/>
            <a:ext cx="1164522" cy="216991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001678" y="4363473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TextBox 14"/>
          <p:cNvSpPr txBox="1"/>
          <p:nvPr/>
        </p:nvSpPr>
        <p:spPr>
          <a:xfrm>
            <a:off x="6934931" y="2640499"/>
            <a:ext cx="2206427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Central Sales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 (CST)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3120" y="1504954"/>
            <a:ext cx="3323246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Interstate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02240" y="3522747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</p:txBody>
      </p:sp>
      <p:cxnSp>
        <p:nvCxnSpPr>
          <p:cNvPr id="19" name="Straight Arrow Connector 18"/>
          <p:cNvCxnSpPr>
            <a:endCxn id="15" idx="1"/>
          </p:cNvCxnSpPr>
          <p:nvPr/>
        </p:nvCxnSpPr>
        <p:spPr>
          <a:xfrm flipV="1">
            <a:off x="6180256" y="3517662"/>
            <a:ext cx="754675" cy="114388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Sales tax: cascading effect</a:t>
            </a:r>
          </a:p>
          <a:p>
            <a:r>
              <a:rPr lang="en-US" dirty="0"/>
              <a:t>VAT: input credit</a:t>
            </a:r>
          </a:p>
          <a:p>
            <a:r>
              <a:rPr lang="en-US" dirty="0" smtClean="0"/>
              <a:t>NEXT: </a:t>
            </a:r>
            <a:r>
              <a:rPr lang="en-US" dirty="0"/>
              <a:t>MODVAT &amp; CENVAT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Excise applies on “Manufacturing”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20" y="3880104"/>
            <a:ext cx="1880616" cy="1880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74" y="1141868"/>
            <a:ext cx="2171307" cy="2171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05674" y="3114631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5674" y="5541186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7" y="1331975"/>
            <a:ext cx="3240596" cy="24289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6" y="3760962"/>
            <a:ext cx="3235407" cy="24265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22286" y="3114631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2286" y="5541186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787" y="2068013"/>
            <a:ext cx="5221013" cy="35050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79737" y="5318370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47133" y="1030034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sp>
        <p:nvSpPr>
          <p:cNvPr id="21" name="Oval 20"/>
          <p:cNvSpPr/>
          <p:nvPr/>
        </p:nvSpPr>
        <p:spPr>
          <a:xfrm>
            <a:off x="10156657" y="4810200"/>
            <a:ext cx="2035343" cy="2035343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4937186" y="3935445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10941" y="1992409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7876" y="-87874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2274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MODVAT: Modified Value Added Tax regime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20" y="3880104"/>
            <a:ext cx="1880616" cy="1880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74" y="1141868"/>
            <a:ext cx="2171307" cy="2171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05674" y="3114631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5674" y="5541186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7" y="1331975"/>
            <a:ext cx="3240596" cy="24289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6" y="3760962"/>
            <a:ext cx="3235407" cy="24265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22286" y="3114631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2286" y="5541186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787" y="2068013"/>
            <a:ext cx="5221013" cy="35050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79737" y="5318370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47133" y="1030034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sp>
        <p:nvSpPr>
          <p:cNvPr id="21" name="Oval 20"/>
          <p:cNvSpPr/>
          <p:nvPr/>
        </p:nvSpPr>
        <p:spPr>
          <a:xfrm>
            <a:off x="10156657" y="4810200"/>
            <a:ext cx="2035343" cy="2035343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4937186" y="3935445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1910" y="2032233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910" y="767659"/>
            <a:ext cx="1655064" cy="16550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237926" y="2454267"/>
            <a:ext cx="2292096" cy="646331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7876" y="-87874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5241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CENVAT: </a:t>
            </a:r>
            <a:r>
              <a:rPr lang="en-US" strike="sngStrike" dirty="0" smtClean="0">
                <a:solidFill>
                  <a:srgbClr val="FFC000"/>
                </a:solidFill>
              </a:rPr>
              <a:t>Modified</a:t>
            </a:r>
            <a:r>
              <a:rPr lang="en-US" dirty="0" smtClean="0"/>
              <a:t> Central Value Added Tax regime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25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7" y="4851892"/>
            <a:ext cx="2105714" cy="1579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87" y="2068013"/>
            <a:ext cx="5221013" cy="35050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79737" y="5318370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21" name="Oval 20"/>
          <p:cNvSpPr/>
          <p:nvPr/>
        </p:nvSpPr>
        <p:spPr>
          <a:xfrm>
            <a:off x="10156657" y="4810200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65" y="5215886"/>
            <a:ext cx="1223969" cy="12239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8" y="3820533"/>
            <a:ext cx="1684720" cy="12627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68" y="3787221"/>
            <a:ext cx="1413161" cy="14131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16030" y="3125386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03" y="851817"/>
            <a:ext cx="2116599" cy="2116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02" y="865215"/>
            <a:ext cx="2804268" cy="210320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90703" y="2322085"/>
            <a:ext cx="492086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1201" y="4829982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94083" y="864006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910" y="767659"/>
            <a:ext cx="1655064" cy="16550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237926" y="2454267"/>
            <a:ext cx="2292096" cy="646331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7876" y="-87874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70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MODVAT?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Input credit on excise paid</a:t>
            </a:r>
          </a:p>
          <a:p>
            <a:r>
              <a:rPr lang="en-US" sz="4800" dirty="0" smtClean="0"/>
              <a:t>For raw materials</a:t>
            </a:r>
          </a:p>
          <a:p>
            <a:r>
              <a:rPr lang="en-US" sz="4800" dirty="0" smtClean="0"/>
              <a:t>For components</a:t>
            </a:r>
            <a:endParaRPr lang="en-US" sz="48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Input credit on </a:t>
            </a:r>
            <a:r>
              <a:rPr lang="en-US" sz="4800" dirty="0">
                <a:solidFill>
                  <a:srgbClr val="FFC000"/>
                </a:solidFill>
              </a:rPr>
              <a:t>excise</a:t>
            </a:r>
            <a:r>
              <a:rPr lang="en-US" sz="4800" dirty="0"/>
              <a:t> </a:t>
            </a:r>
            <a:r>
              <a:rPr lang="en-US" sz="4800" dirty="0" smtClean="0"/>
              <a:t>and </a:t>
            </a:r>
            <a:r>
              <a:rPr lang="en-US" sz="4800" dirty="0" smtClean="0">
                <a:solidFill>
                  <a:srgbClr val="FFC000"/>
                </a:solidFill>
              </a:rPr>
              <a:t>service</a:t>
            </a:r>
            <a:r>
              <a:rPr lang="en-US" sz="4800" dirty="0" smtClean="0"/>
              <a:t> tax paid</a:t>
            </a:r>
            <a:endParaRPr lang="en-US" sz="4800" dirty="0"/>
          </a:p>
          <a:p>
            <a:r>
              <a:rPr lang="en-US" sz="4800" dirty="0"/>
              <a:t>For raw </a:t>
            </a:r>
            <a:r>
              <a:rPr lang="en-US" sz="4800" dirty="0" smtClean="0"/>
              <a:t>materials,  components used.</a:t>
            </a:r>
          </a:p>
          <a:p>
            <a:r>
              <a:rPr lang="en-US" sz="4800" dirty="0" smtClean="0"/>
              <a:t>For services used.</a:t>
            </a:r>
            <a:endParaRPr lang="en-US" sz="4800" dirty="0"/>
          </a:p>
          <a:p>
            <a:endParaRPr lang="en-US" sz="4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CENVAT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" y="5048369"/>
            <a:ext cx="2198822" cy="1645999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045670"/>
            <a:ext cx="2201863" cy="16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757487"/>
            <a:ext cx="3071813" cy="3071813"/>
          </a:xfr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Mid-50s: the French implemented</a:t>
            </a:r>
          </a:p>
          <a:p>
            <a:r>
              <a:rPr lang="en-US" dirty="0" smtClean="0"/>
              <a:t>Late 70s: </a:t>
            </a:r>
            <a:r>
              <a:rPr lang="en-US" dirty="0" smtClean="0">
                <a:solidFill>
                  <a:srgbClr val="FFC000"/>
                </a:solidFill>
              </a:rPr>
              <a:t>LK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Jha</a:t>
            </a:r>
            <a:r>
              <a:rPr lang="en-US" dirty="0" smtClean="0"/>
              <a:t> Committee suggest </a:t>
            </a:r>
            <a:r>
              <a:rPr lang="en-US" dirty="0" smtClean="0">
                <a:solidFill>
                  <a:srgbClr val="FFC000"/>
                </a:solidFill>
              </a:rPr>
              <a:t>MANVAT</a:t>
            </a:r>
            <a:r>
              <a:rPr lang="en-US" dirty="0" smtClean="0"/>
              <a:t>, implemented as “</a:t>
            </a:r>
            <a:r>
              <a:rPr lang="en-US" dirty="0" smtClean="0">
                <a:solidFill>
                  <a:srgbClr val="FFC000"/>
                </a:solidFill>
              </a:rPr>
              <a:t>MODVAT</a:t>
            </a:r>
            <a:r>
              <a:rPr lang="en-US" dirty="0" smtClean="0"/>
              <a:t>”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MODVAT</a:t>
            </a:r>
            <a:r>
              <a:rPr lang="en-US" dirty="0" smtClean="0"/>
              <a:t> provides input credit on excise paid for raw material and components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CENVAT</a:t>
            </a:r>
            <a:r>
              <a:rPr lang="en-US" dirty="0" smtClean="0"/>
              <a:t> provides input credit on both excise and service taxes paid for manufacturing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27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Timeline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356" y="1027318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323454" y="4222073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5109328" y="3034836"/>
            <a:ext cx="3123470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Manufacturing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 Duty</a:t>
            </a:r>
          </a:p>
        </p:txBody>
      </p:sp>
      <p:sp>
        <p:nvSpPr>
          <p:cNvPr id="6" name="Oval 5"/>
          <p:cNvSpPr/>
          <p:nvPr/>
        </p:nvSpPr>
        <p:spPr>
          <a:xfrm>
            <a:off x="9529557" y="4222072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323" y="883177"/>
            <a:ext cx="1164522" cy="21699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24370" y="3224961"/>
            <a:ext cx="220642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VAT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4" y="295599"/>
            <a:ext cx="3112451" cy="1793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6" y="2126405"/>
            <a:ext cx="2506973" cy="15973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2446" y="3548126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2712" y="95444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20" name="Oval 19"/>
          <p:cNvSpPr/>
          <p:nvPr/>
        </p:nvSpPr>
        <p:spPr>
          <a:xfrm>
            <a:off x="808260" y="4177593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>
            <a:off x="3079419" y="1064384"/>
            <a:ext cx="2206427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MODVAT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CENVAT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Credit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4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Cascading Effect: Tax on Tax</a:t>
            </a:r>
          </a:p>
          <a:p>
            <a:r>
              <a:rPr lang="en-US" dirty="0" smtClean="0"/>
              <a:t>Evasion =&gt; “</a:t>
            </a:r>
            <a:r>
              <a:rPr lang="en-US" dirty="0"/>
              <a:t>inspector” </a:t>
            </a:r>
            <a:r>
              <a:rPr lang="en-US" dirty="0" smtClean="0"/>
              <a:t>raj =&gt; bribery</a:t>
            </a:r>
            <a:endParaRPr lang="en-US" dirty="0"/>
          </a:p>
          <a:p>
            <a:r>
              <a:rPr lang="en-US" dirty="0" smtClean="0"/>
              <a:t>VAT, CENVAT adopted to solve them.</a:t>
            </a:r>
          </a:p>
          <a:p>
            <a:r>
              <a:rPr lang="en-US" dirty="0" smtClean="0"/>
              <a:t>Input credit, Self assessment</a:t>
            </a:r>
          </a:p>
          <a:p>
            <a:r>
              <a:rPr lang="en-US" dirty="0" smtClean="0"/>
              <a:t>Random checks by State Commercial tax Department</a:t>
            </a:r>
          </a:p>
          <a:p>
            <a:r>
              <a:rPr lang="en-US" dirty="0" smtClean="0"/>
              <a:t>Tax collection improved.</a:t>
            </a:r>
          </a:p>
          <a:p>
            <a:r>
              <a:rPr lang="en-US" dirty="0" smtClean="0"/>
              <a:t>NEXT: </a:t>
            </a:r>
            <a:r>
              <a:rPr lang="en-US" dirty="0" smtClean="0">
                <a:solidFill>
                  <a:srgbClr val="FFC000"/>
                </a:solidFill>
              </a:rPr>
              <a:t>Then why GST?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9556"/>
          <a:stretch/>
        </p:blipFill>
        <p:spPr>
          <a:xfrm>
            <a:off x="1" y="0"/>
            <a:ext cx="4927599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494" y="149620"/>
            <a:ext cx="6096851" cy="3429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3953510"/>
            <a:ext cx="4897545" cy="27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2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322" y="211658"/>
            <a:ext cx="2393967" cy="18149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99" y="193638"/>
            <a:ext cx="1890591" cy="18905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53755" y="208794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  <p:sp>
        <p:nvSpPr>
          <p:cNvPr id="25" name="Oval 24"/>
          <p:cNvSpPr/>
          <p:nvPr/>
        </p:nvSpPr>
        <p:spPr>
          <a:xfrm>
            <a:off x="5516052" y="855125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86" y="3273809"/>
            <a:ext cx="2944623" cy="19813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20" y="4686132"/>
            <a:ext cx="1655064" cy="1655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4096" y="4686132"/>
            <a:ext cx="1928027" cy="1935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71549" y="4686132"/>
            <a:ext cx="1675454" cy="20353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14" y="0"/>
            <a:ext cx="2037780" cy="2890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14" y="2846303"/>
            <a:ext cx="2037780" cy="20377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1" y="424422"/>
            <a:ext cx="2974302" cy="16021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" y="4226552"/>
            <a:ext cx="2036610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Fuels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" y="2249737"/>
            <a:ext cx="2036610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Electricity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45055" y="2026580"/>
            <a:ext cx="2965857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Advertisement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Hoarding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09106" y="6211669"/>
            <a:ext cx="5202987" cy="6463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No “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StateVAT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” input credit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60690" y="2481974"/>
            <a:ext cx="3231310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 Effect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Continues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17" y="3561080"/>
            <a:ext cx="2438400" cy="2438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160586" y="5694865"/>
            <a:ext cx="1466058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CST</a:t>
            </a:r>
          </a:p>
        </p:txBody>
      </p:sp>
      <p:cxnSp>
        <p:nvCxnSpPr>
          <p:cNvPr id="22" name="Straight Arrow Connector 21"/>
          <p:cNvCxnSpPr>
            <a:stCxn id="21" idx="3"/>
            <a:endCxn id="24" idx="2"/>
          </p:cNvCxnSpPr>
          <p:nvPr/>
        </p:nvCxnSpPr>
        <p:spPr>
          <a:xfrm flipH="1" flipV="1">
            <a:off x="10576345" y="3682303"/>
            <a:ext cx="635748" cy="285253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19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  <p:bldP spid="18" grpId="0" animBg="1"/>
      <p:bldP spid="20" grpId="0" animBg="1"/>
      <p:bldP spid="21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498223" y="681067"/>
            <a:ext cx="2035343" cy="2035343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CENVAT &amp; VAT input credit can’t offset </a:t>
            </a:r>
            <a:r>
              <a:rPr lang="en-US" sz="3600" dirty="0" err="1" smtClean="0"/>
              <a:t>eachother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31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7" y="4851892"/>
            <a:ext cx="2105714" cy="1579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647" y="2511461"/>
            <a:ext cx="5221013" cy="35050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65460" y="2070079"/>
            <a:ext cx="2800965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CENVAT credit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65" y="5215886"/>
            <a:ext cx="1223969" cy="12239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8" y="3820533"/>
            <a:ext cx="1684720" cy="12627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68" y="3787221"/>
            <a:ext cx="1413161" cy="14131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7483" y="6180792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7" y="1721264"/>
            <a:ext cx="2116599" cy="21165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16030" y="1074933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51" y="590574"/>
            <a:ext cx="1655064" cy="1655064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8827660" y="651677"/>
            <a:ext cx="1675454" cy="2035343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6504534" y="2070079"/>
            <a:ext cx="3353442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StateVAT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credit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25" y="590574"/>
            <a:ext cx="1655064" cy="1655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44" y="3332746"/>
            <a:ext cx="2913948" cy="29139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665387" y="6217304"/>
            <a:ext cx="2171307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</p:txBody>
      </p:sp>
    </p:spTree>
    <p:extLst>
      <p:ext uri="{BB962C8B-B14F-4D97-AF65-F5344CB8AC3E}">
        <p14:creationId xmlns:p14="http://schemas.microsoft.com/office/powerpoint/2010/main" val="355423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VAT rate 12.5%</a:t>
            </a:r>
          </a:p>
          <a:p>
            <a:r>
              <a:rPr lang="en-US" dirty="0" smtClean="0"/>
              <a:t>But, Different rates across states.</a:t>
            </a:r>
          </a:p>
          <a:p>
            <a:r>
              <a:rPr lang="en-US" dirty="0" smtClean="0"/>
              <a:t> 0%, 1% to 20%</a:t>
            </a:r>
          </a:p>
          <a:p>
            <a:r>
              <a:rPr lang="en-US" dirty="0" smtClean="0"/>
              <a:t>States demand </a:t>
            </a:r>
            <a:r>
              <a:rPr lang="en-US" dirty="0" err="1" smtClean="0"/>
              <a:t>cess</a:t>
            </a:r>
            <a:r>
              <a:rPr lang="en-US" dirty="0" smtClean="0"/>
              <a:t>, surcharge</a:t>
            </a:r>
          </a:p>
          <a:p>
            <a:r>
              <a:rPr lang="en-US" dirty="0" smtClean="0"/>
              <a:t>Cartel formation with false invoicing to reduce VAT liability.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br>
              <a:rPr lang="en-US" dirty="0" smtClean="0"/>
            </a:br>
            <a:r>
              <a:rPr lang="en-US" dirty="0" smtClean="0"/>
              <a:t>Areas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71263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Why GST instead of VAT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1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00A38C3-0546-4A5E-A72D-683934D34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900A38C3-0546-4A5E-A72D-683934D34B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47DE52A-9D92-4171-85B9-B2DB928BA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B47DE52A-9D92-4171-85B9-B2DB928BAE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71EF724-E061-4E13-B04C-586041CBF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71EF724-E061-4E13-B04C-586041CBF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427AB2-3927-4F31-BF89-C7B594A67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76427AB2-3927-4F31-BF89-C7B594A67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E347BCB-A065-4F49-9443-1F1C95ECD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3E347BCB-A065-4F49-9443-1F1C95ECD5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6BDFBC6-48FA-49BA-9431-A33DD86D4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B6BDFBC6-48FA-49BA-9431-A33DD86D48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0E1905-7D08-4D8D-8020-2F75BE045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C10E1905-7D08-4D8D-8020-2F75BE0454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60A2C4F-FF6B-4612-8C5F-029949D36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560A2C4F-FF6B-4612-8C5F-029949D36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99" y="2736883"/>
            <a:ext cx="2919199" cy="291919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Covers Both goods and services</a:t>
            </a:r>
          </a:p>
          <a:p>
            <a:r>
              <a:rPr lang="en-US" dirty="0" smtClean="0"/>
              <a:t>Covers MOST of union and state Indirect taxes</a:t>
            </a:r>
          </a:p>
          <a:p>
            <a:r>
              <a:rPr lang="en-US" dirty="0" smtClean="0"/>
              <a:t>MOST Cess and surcharges Gone</a:t>
            </a:r>
          </a:p>
          <a:p>
            <a:r>
              <a:rPr lang="en-US" dirty="0" smtClean="0"/>
              <a:t>Minimum exemptions</a:t>
            </a:r>
          </a:p>
          <a:p>
            <a:r>
              <a:rPr lang="en-US" dirty="0" smtClean="0"/>
              <a:t>Used in Federal countries like Canada, NZ, Australia</a:t>
            </a:r>
          </a:p>
          <a:p>
            <a:r>
              <a:rPr lang="en-US" dirty="0" smtClean="0"/>
              <a:t>Their revenue, GDP and exports </a:t>
            </a:r>
            <a:r>
              <a:rPr lang="en-US" dirty="0" smtClean="0">
                <a:solidFill>
                  <a:srgbClr val="92D050"/>
                </a:solidFill>
                <a:latin typeface="Franklin Gothic Heavy" panose="020B0903020102020204" pitchFamily="34" charset="0"/>
              </a:rPr>
              <a:t>▲</a:t>
            </a:r>
            <a:endParaRPr lang="en-US" dirty="0" smtClean="0">
              <a:solidFill>
                <a:srgbClr val="92D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4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611" y="2912817"/>
            <a:ext cx="3088178" cy="3088178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2004: </a:t>
            </a:r>
            <a:r>
              <a:rPr lang="en-US" dirty="0" err="1" smtClean="0"/>
              <a:t>Kelkar</a:t>
            </a:r>
            <a:r>
              <a:rPr lang="en-US" dirty="0" smtClean="0"/>
              <a:t> Fiscal consolidation Task force recommends GST.</a:t>
            </a:r>
          </a:p>
          <a:p>
            <a:r>
              <a:rPr lang="en-US" dirty="0"/>
              <a:t>2008 Budget: planned to launch from 2010</a:t>
            </a:r>
          </a:p>
          <a:p>
            <a:r>
              <a:rPr lang="en-US" dirty="0" smtClean="0"/>
              <a:t>2009: Empowered Committee of state finance ministers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6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6" y="578020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4064" y="43634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218088" y="2580273"/>
            <a:ext cx="3123470" cy="230832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Central GST</a:t>
            </a:r>
          </a:p>
          <a:p>
            <a:pPr algn="ctr"/>
            <a:r>
              <a:rPr lang="en-US" sz="3600" strike="sngStrike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Mfg</a:t>
            </a:r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-Excise, services, Cess, Surcharge</a:t>
            </a:r>
          </a:p>
        </p:txBody>
      </p:sp>
      <p:sp>
        <p:nvSpPr>
          <p:cNvPr id="6" name="Oval 5"/>
          <p:cNvSpPr/>
          <p:nvPr/>
        </p:nvSpPr>
        <p:spPr>
          <a:xfrm>
            <a:off x="4940901" y="440790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6" y="298714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217425" y="6210786"/>
            <a:ext cx="370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Final consumer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830" y="628217"/>
            <a:ext cx="1164522" cy="21699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63413" y="1034268"/>
            <a:ext cx="2661356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Cascading Effect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1642" y="3176237"/>
            <a:ext cx="3706334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GST</a:t>
            </a:r>
          </a:p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VAT, Cess, Surcharge etc.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36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44" y="206736"/>
            <a:ext cx="1655064" cy="16550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09" y="206736"/>
            <a:ext cx="1655064" cy="16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1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84" y="-230244"/>
            <a:ext cx="1655064" cy="16550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49" y="-230244"/>
            <a:ext cx="1655064" cy="16550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3924" y="3247334"/>
            <a:ext cx="3220139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Central Sales Tax</a:t>
            </a:r>
          </a:p>
          <a:p>
            <a:pPr algn="ctr"/>
            <a:r>
              <a:rPr lang="en-US" sz="3600" strike="sngStrike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GST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6" y="298714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95" y="1034268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4064" y="4363475"/>
            <a:ext cx="2035343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329938" y="3176238"/>
            <a:ext cx="3123470" cy="646331"/>
          </a:xfrm>
          <a:prstGeom prst="rect">
            <a:avLst/>
          </a:prstGeom>
          <a:solidFill>
            <a:schemeClr val="tx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Central GST</a:t>
            </a:r>
          </a:p>
        </p:txBody>
      </p:sp>
      <p:sp>
        <p:nvSpPr>
          <p:cNvPr id="6" name="Oval 5"/>
          <p:cNvSpPr/>
          <p:nvPr/>
        </p:nvSpPr>
        <p:spPr>
          <a:xfrm>
            <a:off x="4750167" y="4363474"/>
            <a:ext cx="1675454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/>
          <p:cNvSpPr txBox="1"/>
          <p:nvPr/>
        </p:nvSpPr>
        <p:spPr>
          <a:xfrm>
            <a:off x="9613078" y="3453236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GST</a:t>
            </a:r>
          </a:p>
        </p:txBody>
      </p:sp>
      <p:sp>
        <p:nvSpPr>
          <p:cNvPr id="12" name="Oval 11"/>
          <p:cNvSpPr/>
          <p:nvPr/>
        </p:nvSpPr>
        <p:spPr>
          <a:xfrm>
            <a:off x="9613078" y="4394825"/>
            <a:ext cx="2035343" cy="2035343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55" y="1034268"/>
            <a:ext cx="1164522" cy="216991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001678" y="4363473"/>
            <a:ext cx="2035343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TextBox 14"/>
          <p:cNvSpPr txBox="1"/>
          <p:nvPr/>
        </p:nvSpPr>
        <p:spPr>
          <a:xfrm>
            <a:off x="7224384" y="3071640"/>
            <a:ext cx="2206427" cy="1838801"/>
          </a:xfrm>
          <a:prstGeom prst="downArrowCallout">
            <a:avLst/>
          </a:prstGeom>
          <a:solidFill>
            <a:schemeClr val="tx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Integrated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79619" y="895861"/>
            <a:ext cx="3323246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Gujarat to UP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Interstate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Commerce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69344" y="5867876"/>
            <a:ext cx="4122656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Destination based tax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56963" y="5867876"/>
            <a:ext cx="4122656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Origin / exporter state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Old Tax abolished: must amendment 7</a:t>
            </a:r>
            <a:r>
              <a:rPr lang="en-US" baseline="30000" dirty="0" smtClean="0"/>
              <a:t>th</a:t>
            </a:r>
            <a:r>
              <a:rPr lang="en-US" dirty="0" smtClean="0"/>
              <a:t> schedule</a:t>
            </a:r>
          </a:p>
          <a:p>
            <a:r>
              <a:rPr lang="en-US" dirty="0" smtClean="0"/>
              <a:t>115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Amendment 2011 </a:t>
            </a:r>
          </a:p>
          <a:p>
            <a:r>
              <a:rPr lang="en-US" dirty="0"/>
              <a:t>Lapsed in LS</a:t>
            </a:r>
          </a:p>
          <a:p>
            <a:r>
              <a:rPr lang="en-US" dirty="0"/>
              <a:t>122</a:t>
            </a:r>
            <a:r>
              <a:rPr lang="en-US" baseline="30000" dirty="0"/>
              <a:t>nd</a:t>
            </a:r>
            <a:r>
              <a:rPr lang="en-US" dirty="0"/>
              <a:t> Amendment </a:t>
            </a:r>
            <a:r>
              <a:rPr lang="en-US" dirty="0" smtClean="0"/>
              <a:t>2014 in </a:t>
            </a:r>
            <a:r>
              <a:rPr lang="en-US" dirty="0"/>
              <a:t>LS</a:t>
            </a:r>
          </a:p>
          <a:p>
            <a:r>
              <a:rPr lang="en-US" dirty="0"/>
              <a:t>Implement from 2016, 1</a:t>
            </a:r>
            <a:r>
              <a:rPr lang="en-US" baseline="30000" dirty="0"/>
              <a:t>st</a:t>
            </a:r>
            <a:r>
              <a:rPr lang="en-US" dirty="0"/>
              <a:t> April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Amendment</a:t>
            </a:r>
            <a:br>
              <a:rPr lang="en-US" dirty="0" smtClean="0"/>
            </a:br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2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497052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council: 3/4</a:t>
            </a:r>
            <a:r>
              <a:rPr lang="en-US" baseline="30000" dirty="0" smtClean="0"/>
              <a:t>th</a:t>
            </a:r>
            <a:r>
              <a:rPr lang="en-US" dirty="0" smtClean="0"/>
              <a:t> majority for decision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311786">
            <a:off x="634517" y="1647945"/>
            <a:ext cx="2847236" cy="1754326"/>
          </a:xfrm>
          <a:prstGeom prst="homePlate">
            <a:avLst>
              <a:gd name="adj" fmla="val 18147"/>
            </a:avLst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union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Voting Power</a:t>
            </a:r>
          </a:p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1/3</a:t>
            </a:r>
            <a:r>
              <a:rPr lang="en-US" sz="3600" baseline="30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rd</a:t>
            </a:r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07139" y="5731351"/>
            <a:ext cx="5252688" cy="990124"/>
          </a:xfrm>
          <a:prstGeom prst="up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States voting Power: 2/3</a:t>
            </a:r>
            <a:r>
              <a:rPr lang="en-US" sz="3600" baseline="30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rd</a:t>
            </a:r>
            <a:endParaRPr lang="en-US" sz="3600" dirty="0" smtClean="0">
              <a:solidFill>
                <a:schemeClr val="accent4">
                  <a:lumMod val="20000"/>
                  <a:lumOff val="80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36209" y="1492497"/>
            <a:ext cx="2847236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latin typeface="Franklin Gothic Medium Cond" panose="020B0606030402020204" pitchFamily="34" charset="0"/>
              </a:rPr>
              <a:t>Quorum: 50% of total </a:t>
            </a:r>
            <a:r>
              <a:rPr lang="en-US" sz="3600" dirty="0" smtClean="0">
                <a:latin typeface="Franklin Gothic Medium Cond" panose="020B0606030402020204" pitchFamily="34" charset="0"/>
              </a:rPr>
              <a:t>membership</a:t>
            </a:r>
            <a:endParaRPr lang="en-US" sz="36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5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7BC197-A928-4A6F-AF0B-FC3400FEF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187BC197-A928-4A6F-AF0B-FC3400FEF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A22A8B-209D-429F-8708-C0EE7E55D1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70A22A8B-209D-429F-8708-C0EE7E55D1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49D57F-C879-437D-8842-BC469597D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ED49D57F-C879-437D-8842-BC469597D2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4B440C-5B28-4E26-97F1-A87E66F43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9B4B440C-5B28-4E26-97F1-A87E66F43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10E213-AE51-4C96-A4D5-84EAE7AC1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F610E213-AE51-4C96-A4D5-84EAE7AC1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340244-C349-4819-86A6-9C807D2EF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02340244-C349-4819-86A6-9C807D2EF8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1D7333-E6AD-4AFE-AFEB-520F21704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2E1D7333-E6AD-4AFE-AFEB-520F21704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7F6F33-AEB4-42AB-BC50-531ADC039F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7D7F6F33-AEB4-42AB-BC50-531ADC039F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795" b="20444"/>
          <a:stretch/>
        </p:blipFill>
        <p:spPr>
          <a:xfrm>
            <a:off x="1" y="0"/>
            <a:ext cx="7091680" cy="5455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85" y="1785380"/>
            <a:ext cx="7103395" cy="39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546" y="2736882"/>
            <a:ext cx="2608312" cy="21179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President will setup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Article 279-A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 smtClean="0"/>
              <a:t>Finmin</a:t>
            </a:r>
            <a:r>
              <a:rPr lang="en-US" dirty="0"/>
              <a:t> </a:t>
            </a:r>
            <a:r>
              <a:rPr lang="en-US" dirty="0" smtClean="0"/>
              <a:t>Chairman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1 Vice chairman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Within 60 days of act coming to force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 Council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3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546" y="2736882"/>
            <a:ext cx="2608312" cy="21179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Decide which union and state taxes, </a:t>
            </a:r>
            <a:r>
              <a:rPr lang="en-US" dirty="0" err="1"/>
              <a:t>cess</a:t>
            </a:r>
            <a:r>
              <a:rPr lang="en-US" dirty="0"/>
              <a:t>, surcharge to subsume.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Exempted goods-services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Registration threshold limit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Interstate commerce- principles on sharing taxes with states (IGST system)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 Council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546" y="2736882"/>
            <a:ext cx="2608312" cy="21179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floor-rates (above prescribed GST rates)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Special rates during calamity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Special category states (Ref 14</a:t>
            </a:r>
            <a:r>
              <a:rPr lang="en-US" baseline="30000" dirty="0" smtClean="0"/>
              <a:t>th</a:t>
            </a:r>
            <a:r>
              <a:rPr lang="en-US" dirty="0" smtClean="0"/>
              <a:t> FC PPT)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Dispute settlement</a:t>
            </a:r>
            <a:r>
              <a:rPr lang="gu-IN" dirty="0" smtClean="0"/>
              <a:t>:</a:t>
            </a:r>
            <a:r>
              <a:rPr lang="en-US" dirty="0" smtClean="0"/>
              <a:t>  modalities</a:t>
            </a:r>
            <a:r>
              <a:rPr lang="en-US" dirty="0"/>
              <a:t> </a:t>
            </a:r>
            <a:r>
              <a:rPr lang="en-US" dirty="0" smtClean="0"/>
              <a:t>yet to be worked out.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 Council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80120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council decides 3 GST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86B217-E06D-422F-9D42-01AED424C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C86B217-E06D-422F-9D42-01AED424C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FF77BB-224F-4DD2-844D-CEEEE1670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D9FF77BB-224F-4DD2-844D-CEEEE1670E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9AE63C-E253-4ED6-929E-645008B47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E29AE63C-E253-4ED6-929E-645008B475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A8A9E2-272E-43AE-B11E-5D5B9A4A6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0A8A9E2-272E-43AE-B11E-5D5B9A4A61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1E5D2E-FBE9-49AE-8BF0-AC7A3080A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8D1E5D2E-FBE9-49AE-8BF0-AC7A3080A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E60404-FAF0-4954-842B-834DE430A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38E60404-FAF0-4954-842B-834DE430A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GST subsumes what?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taxes of union and state….NO</a:t>
            </a:r>
          </a:p>
          <a:p>
            <a:r>
              <a:rPr lang="en-US" dirty="0" smtClean="0"/>
              <a:t>All indirect taxes of union and states…NO</a:t>
            </a:r>
          </a:p>
          <a:p>
            <a:r>
              <a:rPr lang="en-US" dirty="0" smtClean="0"/>
              <a:t>Selected indirect taxes of union and states….yes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100701"/>
            <a:ext cx="3054350" cy="289656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 fontAlgn="ctr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Custom </a:t>
            </a:r>
            <a:r>
              <a:rPr lang="en-US" dirty="0" err="1" smtClean="0">
                <a:solidFill>
                  <a:srgbClr val="FFC000"/>
                </a:solidFill>
              </a:rPr>
              <a:t>Duty..no</a:t>
            </a:r>
            <a:r>
              <a:rPr lang="en-US" dirty="0" smtClean="0">
                <a:solidFill>
                  <a:srgbClr val="FFC000"/>
                </a:solidFill>
              </a:rPr>
              <a:t>, kept outside. + </a:t>
            </a:r>
            <a:r>
              <a:rPr lang="en-US" dirty="0" smtClean="0"/>
              <a:t>imported product subject to “IGST”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Cess on Custom duty.. Applicable.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Tobacco product…GST yes</a:t>
            </a:r>
            <a:r>
              <a:rPr lang="en-US" dirty="0" smtClean="0"/>
              <a:t>, but central excise also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Petroleum products….</a:t>
            </a:r>
            <a:r>
              <a:rPr lang="en-US" dirty="0"/>
              <a:t>only after council declares </a:t>
            </a:r>
            <a:r>
              <a:rPr lang="en-US" dirty="0" smtClean="0"/>
              <a:t>date [Crude Oil, HSD, Petrol, Natural Gas, ATF]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Kept outside/</a:t>
            </a:r>
            <a:br>
              <a:rPr lang="en-US" dirty="0" smtClean="0"/>
            </a:br>
            <a:r>
              <a:rPr lang="en-US" dirty="0" smtClean="0"/>
              <a:t>Delayed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Central 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92066"/>
            <a:ext cx="3089275" cy="292968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ü"/>
            </a:pPr>
            <a:r>
              <a:rPr lang="en-US" dirty="0"/>
              <a:t>Central Excise duty </a:t>
            </a:r>
            <a:endParaRPr lang="en-US" dirty="0" smtClean="0"/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 smtClean="0"/>
              <a:t>Central Sales Tax</a:t>
            </a:r>
            <a:endParaRPr lang="en-US" dirty="0"/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/>
              <a:t>Service Tax</a:t>
            </a:r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 smtClean="0"/>
              <a:t>Counter </a:t>
            </a:r>
            <a:r>
              <a:rPr lang="en-US" dirty="0"/>
              <a:t>Veiling Duty (CVD)</a:t>
            </a:r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/>
              <a:t>Special Addl. Duty of Customs (SAD)</a:t>
            </a:r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 smtClean="0"/>
              <a:t>Excise </a:t>
            </a:r>
            <a:r>
              <a:rPr lang="en-US" dirty="0" err="1" smtClean="0"/>
              <a:t>Medi</a:t>
            </a:r>
            <a:r>
              <a:rPr lang="en-US" dirty="0"/>
              <a:t>. + </a:t>
            </a:r>
            <a:r>
              <a:rPr lang="en-US" dirty="0" err="1"/>
              <a:t>Toi</a:t>
            </a:r>
            <a:r>
              <a:rPr lang="en-US" dirty="0"/>
              <a:t>. Prep. With alcohol</a:t>
            </a:r>
          </a:p>
          <a:p>
            <a:pPr fontAlgn="ctr">
              <a:buFont typeface="Wingdings" panose="05000000000000000000" pitchFamily="2" charset="2"/>
              <a:buChar char="ü"/>
            </a:pPr>
            <a:r>
              <a:rPr lang="en-US" dirty="0" smtClean="0"/>
              <a:t>Cess </a:t>
            </a:r>
            <a:r>
              <a:rPr lang="en-US" dirty="0"/>
              <a:t>and </a:t>
            </a:r>
            <a:r>
              <a:rPr lang="en-US" dirty="0" smtClean="0"/>
              <a:t>Surcharges gone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indirect taxes gone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Central 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205" y="2921000"/>
            <a:ext cx="2525589" cy="325596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rgbClr val="FFC000"/>
                </a:solidFill>
              </a:rPr>
              <a:t>Excise on liquor for humans</a:t>
            </a:r>
          </a:p>
          <a:p>
            <a:pPr fontAlgn="ctr"/>
            <a:r>
              <a:rPr lang="en-US" sz="4400" dirty="0" smtClean="0"/>
              <a:t>Stamp Duty on immovable property</a:t>
            </a:r>
            <a:endParaRPr lang="en-US" sz="4400" dirty="0"/>
          </a:p>
          <a:p>
            <a:pPr fontAlgn="ctr"/>
            <a:r>
              <a:rPr lang="en-US" sz="4400" dirty="0" smtClean="0"/>
              <a:t>Electricity Duty &amp; </a:t>
            </a:r>
            <a:r>
              <a:rPr lang="en-US" sz="4400" dirty="0" err="1" smtClean="0"/>
              <a:t>cess</a:t>
            </a:r>
            <a:endParaRPr lang="en-US" sz="4400" dirty="0" smtClean="0"/>
          </a:p>
          <a:p>
            <a:pPr fontAlgn="ctr"/>
            <a:r>
              <a:rPr lang="en-US" sz="4400" dirty="0"/>
              <a:t>Petroleum products….only </a:t>
            </a:r>
            <a:r>
              <a:rPr lang="en-US" sz="4400" dirty="0">
                <a:solidFill>
                  <a:srgbClr val="FFC000"/>
                </a:solidFill>
              </a:rPr>
              <a:t>after </a:t>
            </a:r>
            <a:r>
              <a:rPr lang="en-US" sz="4400" dirty="0" smtClean="0">
                <a:solidFill>
                  <a:srgbClr val="FFC000"/>
                </a:solidFill>
              </a:rPr>
              <a:t>GST council </a:t>
            </a:r>
            <a:r>
              <a:rPr lang="en-US" sz="4400" dirty="0"/>
              <a:t>declares </a:t>
            </a:r>
            <a:r>
              <a:rPr lang="en-US" sz="4400" dirty="0" smtClean="0"/>
              <a:t>date</a:t>
            </a:r>
            <a:endParaRPr lang="en-US" sz="4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taxes not gone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4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485" y="2736850"/>
            <a:ext cx="2668431" cy="34401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400" dirty="0" smtClean="0"/>
              <a:t>State VAT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 smtClean="0"/>
              <a:t>Luxury </a:t>
            </a:r>
            <a:r>
              <a:rPr lang="en-US" sz="4400" dirty="0"/>
              <a:t>tax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/>
              <a:t>purchase tax </a:t>
            </a:r>
            <a:endParaRPr lang="en-US" sz="44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/>
              <a:t>entry tax, </a:t>
            </a:r>
            <a:r>
              <a:rPr lang="en-US" sz="4400" dirty="0" err="1"/>
              <a:t>Octroi</a:t>
            </a:r>
            <a:endParaRPr lang="en-US" sz="4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 smtClean="0"/>
              <a:t>entertainment </a:t>
            </a:r>
            <a:r>
              <a:rPr lang="en-US" sz="4400" dirty="0"/>
              <a:t>tax (but </a:t>
            </a:r>
            <a:r>
              <a:rPr lang="en-US" sz="4400" dirty="0" smtClean="0"/>
              <a:t>of not </a:t>
            </a:r>
            <a:r>
              <a:rPr lang="en-US" sz="4400" dirty="0"/>
              <a:t>local body)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 smtClean="0"/>
              <a:t>Lottery, betting, gambling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indirect taxes gone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State-GST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2014, December, LS</a:t>
            </a:r>
          </a:p>
          <a:p>
            <a:r>
              <a:rPr lang="en-US" dirty="0" smtClean="0"/>
              <a:t>246-A</a:t>
            </a:r>
          </a:p>
          <a:p>
            <a:pPr lvl="1"/>
            <a:r>
              <a:rPr lang="en-US" dirty="0" smtClean="0"/>
              <a:t>States given power to tax goods and services</a:t>
            </a:r>
          </a:p>
          <a:p>
            <a:pPr lvl="1"/>
            <a:r>
              <a:rPr lang="en-US" dirty="0" smtClean="0"/>
              <a:t>But only union to tax inter-state commerce of goods and services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122</a:t>
            </a:r>
            <a:r>
              <a:rPr lang="en-US" baseline="30000" dirty="0" smtClean="0"/>
              <a:t>nd</a:t>
            </a:r>
            <a:r>
              <a:rPr lang="en-US" dirty="0" smtClean="0"/>
              <a:t> Bill</a:t>
            </a:r>
            <a:br>
              <a:rPr lang="en-US" dirty="0" smtClean="0"/>
            </a:br>
            <a:r>
              <a:rPr lang="en-US" dirty="0" smtClean="0"/>
              <a:t>ARTICLES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5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789" t="-6963"/>
          <a:stretch/>
        </p:blipFill>
        <p:spPr>
          <a:xfrm>
            <a:off x="7162800" y="-477520"/>
            <a:ext cx="5021189" cy="7335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4" y="0"/>
            <a:ext cx="6096851" cy="3429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74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269-A: Union IGST, parliament to legislate. Money distribution as per GST council recommendations.</a:t>
            </a:r>
          </a:p>
          <a:p>
            <a:r>
              <a:rPr lang="en-US" dirty="0"/>
              <a:t>279-A: GST council by President</a:t>
            </a:r>
          </a:p>
          <a:p>
            <a:r>
              <a:rPr lang="en-US" dirty="0" smtClean="0"/>
              <a:t>270: CGST (union portion OF INDIRECT TAXES) will be distributed between Union and states….as per Finance commission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Constitutional angle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5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concurrent taxation power @present.</a:t>
            </a:r>
          </a:p>
          <a:p>
            <a:r>
              <a:rPr lang="en-US" dirty="0"/>
              <a:t>GST: Changes federal relations</a:t>
            </a:r>
          </a:p>
          <a:p>
            <a:r>
              <a:rPr lang="en-US" dirty="0"/>
              <a:t>2/3</a:t>
            </a:r>
            <a:r>
              <a:rPr lang="en-US" baseline="30000" dirty="0"/>
              <a:t>rd</a:t>
            </a:r>
            <a:r>
              <a:rPr lang="en-US" dirty="0"/>
              <a:t> majority of each house</a:t>
            </a:r>
          </a:p>
          <a:p>
            <a:r>
              <a:rPr lang="en-US" dirty="0"/>
              <a:t>At least 50% state </a:t>
            </a:r>
            <a:r>
              <a:rPr lang="en-US" dirty="0" smtClean="0"/>
              <a:t>assemblies (15)</a:t>
            </a:r>
            <a:endParaRPr lang="en-US" dirty="0"/>
          </a:p>
          <a:p>
            <a:r>
              <a:rPr lang="en-US" dirty="0"/>
              <a:t>122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smtClean="0"/>
              <a:t>Amendment “act” </a:t>
            </a:r>
            <a:r>
              <a:rPr lang="en-US" dirty="0"/>
              <a:t>2014</a:t>
            </a:r>
          </a:p>
          <a:p>
            <a:r>
              <a:rPr lang="en-US" dirty="0" smtClean="0"/>
              <a:t>GST Implement </a:t>
            </a:r>
            <a:r>
              <a:rPr lang="en-US" dirty="0"/>
              <a:t>from </a:t>
            </a:r>
            <a:r>
              <a:rPr lang="en-US" dirty="0" smtClean="0"/>
              <a:t>1/4/2016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pass the bill?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122</a:t>
            </a:r>
            <a:r>
              <a:rPr lang="en-US" baseline="30000" dirty="0" smtClean="0"/>
              <a:t>nd</a:t>
            </a:r>
            <a:r>
              <a:rPr lang="en-US" dirty="0" smtClean="0"/>
              <a:t> 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83584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9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42639"/>
              </p:ext>
            </p:extLst>
          </p:nvPr>
        </p:nvGraphicFramePr>
        <p:xfrm>
          <a:off x="172720" y="955040"/>
          <a:ext cx="6786655" cy="566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Benefits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7359" y="1093371"/>
            <a:ext cx="5374641" cy="4832092"/>
          </a:xfrm>
          <a:prstGeom prst="rect">
            <a:avLst/>
          </a:prstGeom>
          <a:solidFill>
            <a:srgbClr val="00206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Both goods and services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Standard rates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Min. exemptions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Biz Expand, Jobs, GDP</a:t>
            </a:r>
            <a:r>
              <a:rPr lang="en-US" sz="44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, </a:t>
            </a:r>
            <a:r>
              <a:rPr lang="en-US" sz="44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Tax </a:t>
            </a:r>
            <a:r>
              <a:rPr lang="en-US" sz="44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base, collection </a:t>
            </a:r>
          </a:p>
        </p:txBody>
      </p:sp>
    </p:spTree>
    <p:extLst>
      <p:ext uri="{BB962C8B-B14F-4D97-AF65-F5344CB8AC3E}">
        <p14:creationId xmlns:p14="http://schemas.microsoft.com/office/powerpoint/2010/main" val="367603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8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757487"/>
            <a:ext cx="3071813" cy="3071813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Central Sales Tax (CST) Act 1956</a:t>
            </a:r>
          </a:p>
          <a:p>
            <a:r>
              <a:rPr lang="en-US" dirty="0" smtClean="0"/>
              <a:t>Std. rate: 2%, If bought for ‘resale/</a:t>
            </a:r>
            <a:r>
              <a:rPr lang="en-US" dirty="0" err="1" smtClean="0"/>
              <a:t>mfg</a:t>
            </a:r>
            <a:r>
              <a:rPr lang="en-US" dirty="0" smtClean="0"/>
              <a:t>’. [form “C”]</a:t>
            </a:r>
          </a:p>
          <a:p>
            <a:r>
              <a:rPr lang="en-US" dirty="0" smtClean="0"/>
              <a:t>Otherwise higher rate (~4%)</a:t>
            </a:r>
          </a:p>
          <a:p>
            <a:r>
              <a:rPr lang="en-US" dirty="0" smtClean="0"/>
              <a:t>CST </a:t>
            </a:r>
            <a:r>
              <a:rPr lang="en-US" dirty="0"/>
              <a:t>origin based tax. Exporter state keeps money.</a:t>
            </a:r>
          </a:p>
          <a:p>
            <a:r>
              <a:rPr lang="en-US" dirty="0" smtClean="0"/>
              <a:t>CST “input credits” can offset only CST liabilities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Logistics Warehousing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Inter-state “Commerce” not “transport”.</a:t>
            </a:r>
          </a:p>
          <a:p>
            <a:r>
              <a:rPr lang="en-US" dirty="0" smtClean="0"/>
              <a:t>So, Companies maintain depots in all major states of India to avoid tax burden.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br>
              <a:rPr lang="en-US" dirty="0" smtClean="0"/>
            </a:br>
            <a:r>
              <a:rPr lang="en-US" dirty="0" smtClean="0"/>
              <a:t>Warehousing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CST</a:t>
            </a:r>
            <a:endParaRPr lang="en-US" dirty="0"/>
          </a:p>
        </p:txBody>
      </p:sp>
      <p:pic>
        <p:nvPicPr>
          <p:cNvPr id="8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757487"/>
            <a:ext cx="3071813" cy="3071813"/>
          </a:xfrm>
        </p:spPr>
      </p:pic>
    </p:spTree>
    <p:extLst>
      <p:ext uri="{BB962C8B-B14F-4D97-AF65-F5344CB8AC3E}">
        <p14:creationId xmlns:p14="http://schemas.microsoft.com/office/powerpoint/2010/main" val="296196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1238" y="5522083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" y="1023946"/>
            <a:ext cx="3251200" cy="3251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VAT/CST system: Warehousing obsession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56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0180" y="35935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2195986" y="4335368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75" y="2077955"/>
            <a:ext cx="3211731" cy="215587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303608" y="2650789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/>
        </p:nvSpPr>
        <p:spPr>
          <a:xfrm>
            <a:off x="5400986" y="4586079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93787" y="6033184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</p:txBody>
      </p:sp>
    </p:spTree>
    <p:extLst>
      <p:ext uri="{BB962C8B-B14F-4D97-AF65-F5344CB8AC3E}">
        <p14:creationId xmlns:p14="http://schemas.microsoft.com/office/powerpoint/2010/main" val="15060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061" y="547664"/>
            <a:ext cx="2569191" cy="25691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238" y="5522083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" y="1023946"/>
            <a:ext cx="3251200" cy="3251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VAT/CST system: Warehousing obsession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57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0180" y="3593575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2195986" y="4335368"/>
            <a:ext cx="1675454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18" y="2650789"/>
            <a:ext cx="3191118" cy="2142039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303608" y="2650789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/>
        </p:nvSpPr>
        <p:spPr>
          <a:xfrm>
            <a:off x="5400986" y="4586079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93787" y="6033184"/>
            <a:ext cx="145322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</p:txBody>
      </p:sp>
    </p:spTree>
    <p:extLst>
      <p:ext uri="{BB962C8B-B14F-4D97-AF65-F5344CB8AC3E}">
        <p14:creationId xmlns:p14="http://schemas.microsoft.com/office/powerpoint/2010/main" val="10246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corporates, E-Commerce sites can setup warehouses / depots everywhere</a:t>
            </a:r>
          </a:p>
          <a:p>
            <a:r>
              <a:rPr lang="en-US" dirty="0" smtClean="0"/>
              <a:t>To dodge CST liability</a:t>
            </a:r>
          </a:p>
          <a:p>
            <a:r>
              <a:rPr lang="en-US" dirty="0" smtClean="0"/>
              <a:t>Tax burden on their product LOW</a:t>
            </a:r>
          </a:p>
          <a:p>
            <a:r>
              <a:rPr lang="en-US" dirty="0" smtClean="0"/>
              <a:t>MSME can’t compete price wise.</a:t>
            </a:r>
          </a:p>
          <a:p>
            <a:r>
              <a:rPr lang="en-US" dirty="0" smtClean="0"/>
              <a:t>“</a:t>
            </a:r>
            <a:r>
              <a:rPr lang="en-US" dirty="0" err="1"/>
              <a:t>checkposts</a:t>
            </a:r>
            <a:r>
              <a:rPr lang="en-US" dirty="0"/>
              <a:t>”: bribery</a:t>
            </a:r>
          </a:p>
          <a:p>
            <a:r>
              <a:rPr lang="en-US" dirty="0" smtClean="0"/>
              <a:t>Solution: IGST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Warehousing</a:t>
            </a:r>
            <a:br>
              <a:rPr lang="en-US" dirty="0" smtClean="0"/>
            </a:br>
            <a:r>
              <a:rPr lang="en-US" dirty="0" smtClean="0"/>
              <a:t>obsession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VAT / CST</a:t>
            </a:r>
            <a:endParaRPr lang="en-US" dirty="0"/>
          </a:p>
        </p:txBody>
      </p:sp>
      <p:pic>
        <p:nvPicPr>
          <p:cNvPr id="6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21806"/>
            <a:ext cx="3054350" cy="3054350"/>
          </a:xfrm>
        </p:spPr>
      </p:pic>
    </p:spTree>
    <p:extLst>
      <p:ext uri="{BB962C8B-B14F-4D97-AF65-F5344CB8AC3E}">
        <p14:creationId xmlns:p14="http://schemas.microsoft.com/office/powerpoint/2010/main" val="219041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IGST: Integrated goods and services tax</a:t>
            </a:r>
          </a:p>
          <a:p>
            <a:r>
              <a:rPr lang="en-US" dirty="0" smtClean="0"/>
              <a:t>IGST is not a “Tax”. (like CST=2%)</a:t>
            </a:r>
          </a:p>
          <a:p>
            <a:r>
              <a:rPr lang="en-US" dirty="0" err="1" smtClean="0"/>
              <a:t>Nano</a:t>
            </a:r>
            <a:r>
              <a:rPr lang="en-US" dirty="0" smtClean="0"/>
              <a:t> CAR mfg. 12% CGST </a:t>
            </a:r>
            <a:r>
              <a:rPr lang="en-US" strike="sngStrike" dirty="0" smtClean="0"/>
              <a:t>(Excise)</a:t>
            </a:r>
          </a:p>
          <a:p>
            <a:r>
              <a:rPr lang="en-US" dirty="0" err="1" smtClean="0"/>
              <a:t>Nano</a:t>
            </a:r>
            <a:r>
              <a:rPr lang="en-US" dirty="0" smtClean="0"/>
              <a:t> CAR sales. 14% SGST </a:t>
            </a:r>
            <a:r>
              <a:rPr lang="en-US" strike="sngStrike" dirty="0" smtClean="0"/>
              <a:t>(VAT)</a:t>
            </a:r>
          </a:p>
          <a:p>
            <a:r>
              <a:rPr lang="en-US" dirty="0" smtClean="0"/>
              <a:t>IGST: CGST + SGST</a:t>
            </a:r>
          </a:p>
          <a:p>
            <a:r>
              <a:rPr lang="en-US" dirty="0" smtClean="0"/>
              <a:t>IGST: 12 + 14 = 26%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59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 “TAX”</a:t>
            </a:r>
            <a:br>
              <a:rPr lang="en-US" dirty="0" smtClean="0"/>
            </a:br>
            <a:r>
              <a:rPr lang="en-US" dirty="0" smtClean="0"/>
              <a:t>but a “System”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IGST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71154" y="3489082"/>
            <a:ext cx="2911092" cy="19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149" y="78499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94" y="78500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749" y="3631721"/>
            <a:ext cx="6096851" cy="3429479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4" y="3881437"/>
            <a:ext cx="2314575" cy="265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67" y="3721892"/>
            <a:ext cx="2876104" cy="29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1238" y="5522083"/>
            <a:ext cx="1453225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(12%)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" y="1023946"/>
            <a:ext cx="2569629" cy="256962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IGST is not a “TAX” But CGST+SGST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B7AF8A-C719-4171-A61A-506490E43206}" type="slidenum">
              <a:rPr lang="en-US" smtClean="0"/>
              <a:t>60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0180" y="35935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2168882" y="4252849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18" y="2650789"/>
            <a:ext cx="3191118" cy="21420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578927" y="6001763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(14%)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491" y="1367913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3297669" y="3647207"/>
            <a:ext cx="204234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IGST: 26%</a:t>
            </a:r>
          </a:p>
        </p:txBody>
      </p:sp>
      <p:cxnSp>
        <p:nvCxnSpPr>
          <p:cNvPr id="17" name="Straight Arrow Connector 16"/>
          <p:cNvCxnSpPr>
            <a:stCxn id="11" idx="3"/>
            <a:endCxn id="15" idx="2"/>
          </p:cNvCxnSpPr>
          <p:nvPr/>
        </p:nvCxnSpPr>
        <p:spPr>
          <a:xfrm flipV="1">
            <a:off x="1894463" y="4293538"/>
            <a:ext cx="2424380" cy="18287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1"/>
            <a:endCxn id="15" idx="2"/>
          </p:cNvCxnSpPr>
          <p:nvPr/>
        </p:nvCxnSpPr>
        <p:spPr>
          <a:xfrm flipH="1" flipV="1">
            <a:off x="4318843" y="4293538"/>
            <a:ext cx="5260084" cy="20313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1754842" y="3970373"/>
            <a:ext cx="1542827" cy="4582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96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8" y="1154871"/>
            <a:ext cx="2569629" cy="2569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: “Input Credit”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95" y="934288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1820144" y="2401124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2727417" y="4260908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20,000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8" y="2781403"/>
            <a:ext cx="1655064" cy="165506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085846" y="2512766"/>
            <a:ext cx="1675454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6292673" y="4260908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0,000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82" y="2781403"/>
            <a:ext cx="1655064" cy="1655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9578927" y="6001763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14k</a:t>
            </a:r>
          </a:p>
        </p:txBody>
      </p:sp>
      <p:sp>
        <p:nvSpPr>
          <p:cNvPr id="18" name="Oval 17"/>
          <p:cNvSpPr/>
          <p:nvPr/>
        </p:nvSpPr>
        <p:spPr>
          <a:xfrm>
            <a:off x="-7964" y="4047475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0" y="5861555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12k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117" y="2454700"/>
            <a:ext cx="2234755" cy="15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6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7" grpId="0" animBg="1"/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8" y="1154871"/>
            <a:ext cx="2569629" cy="2569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: “Input Credit”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95" y="934288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1820144" y="2401124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2727417" y="4260908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20,000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8" y="2781403"/>
            <a:ext cx="1655064" cy="165506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085846" y="2512766"/>
            <a:ext cx="1675454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6292673" y="4260908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0,000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82" y="2781403"/>
            <a:ext cx="1655064" cy="1655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03663" y="1353944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IGST: 26,000</a:t>
            </a:r>
          </a:p>
        </p:txBody>
      </p:sp>
      <p:sp>
        <p:nvSpPr>
          <p:cNvPr id="11" name="TextBox 10"/>
          <p:cNvSpPr txBox="1"/>
          <p:nvPr/>
        </p:nvSpPr>
        <p:spPr>
          <a:xfrm rot="20768059">
            <a:off x="5748951" y="1316492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CGST: 12,000</a:t>
            </a:r>
          </a:p>
        </p:txBody>
      </p:sp>
      <p:sp>
        <p:nvSpPr>
          <p:cNvPr id="12" name="TextBox 11"/>
          <p:cNvSpPr txBox="1"/>
          <p:nvPr/>
        </p:nvSpPr>
        <p:spPr>
          <a:xfrm rot="20768059">
            <a:off x="6017900" y="2200144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SGST: 14,000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9578927" y="6001763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14k</a:t>
            </a:r>
          </a:p>
        </p:txBody>
      </p:sp>
      <p:sp>
        <p:nvSpPr>
          <p:cNvPr id="18" name="Oval 17"/>
          <p:cNvSpPr/>
          <p:nvPr/>
        </p:nvSpPr>
        <p:spPr>
          <a:xfrm>
            <a:off x="-7964" y="4047475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0" y="5861555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12k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117" y="2454700"/>
            <a:ext cx="2234755" cy="1500080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1" idx="1"/>
          </p:cNvCxnSpPr>
          <p:nvPr/>
        </p:nvCxnSpPr>
        <p:spPr>
          <a:xfrm flipH="1">
            <a:off x="3491709" y="1954766"/>
            <a:ext cx="2295558" cy="103532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2"/>
          </p:cNvCxnSpPr>
          <p:nvPr/>
        </p:nvCxnSpPr>
        <p:spPr>
          <a:xfrm>
            <a:off x="7410230" y="2837058"/>
            <a:ext cx="2785330" cy="14971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3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: “Input Credit”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795" y="934288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1820144" y="2401124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2727417" y="4260908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20,000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08" y="2781403"/>
            <a:ext cx="1655064" cy="165506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085846" y="2512766"/>
            <a:ext cx="1675454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6292673" y="4260908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0,000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82" y="2781403"/>
            <a:ext cx="1655064" cy="1655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07991" y="721161"/>
            <a:ext cx="2629769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IGST collected: 26,000</a:t>
            </a:r>
          </a:p>
        </p:txBody>
      </p:sp>
      <p:sp>
        <p:nvSpPr>
          <p:cNvPr id="11" name="TextBox 10"/>
          <p:cNvSpPr txBox="1"/>
          <p:nvPr/>
        </p:nvSpPr>
        <p:spPr>
          <a:xfrm rot="20768059">
            <a:off x="5748951" y="1316492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CGST: 12,000</a:t>
            </a:r>
          </a:p>
        </p:txBody>
      </p:sp>
      <p:sp>
        <p:nvSpPr>
          <p:cNvPr id="12" name="TextBox 11"/>
          <p:cNvSpPr txBox="1"/>
          <p:nvPr/>
        </p:nvSpPr>
        <p:spPr>
          <a:xfrm rot="20768059">
            <a:off x="6017900" y="2200144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SGST: 14,000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8" y="3954780"/>
            <a:ext cx="2203704" cy="214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9578927" y="6001763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14k</a:t>
            </a:r>
          </a:p>
        </p:txBody>
      </p:sp>
      <p:sp>
        <p:nvSpPr>
          <p:cNvPr id="18" name="Oval 17"/>
          <p:cNvSpPr/>
          <p:nvPr/>
        </p:nvSpPr>
        <p:spPr>
          <a:xfrm>
            <a:off x="-7964" y="40474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0" y="5861555"/>
            <a:ext cx="2482945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Demand 12k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67038" y="4447880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8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30782" y="4471743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6,000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04796" y="5641334"/>
            <a:ext cx="5422148" cy="1200329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Input credit transferred to “Destination </a:t>
            </a:r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tate”</a:t>
            </a:r>
          </a:p>
        </p:txBody>
      </p:sp>
    </p:spTree>
    <p:extLst>
      <p:ext uri="{BB962C8B-B14F-4D97-AF65-F5344CB8AC3E}">
        <p14:creationId xmlns:p14="http://schemas.microsoft.com/office/powerpoint/2010/main" val="14448866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" y="3492622"/>
            <a:ext cx="2105714" cy="157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Credit on raw material from outside the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29" y="947564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3958735" y="2449676"/>
            <a:ext cx="2035343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42" y="2794679"/>
            <a:ext cx="1655064" cy="165506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221580" y="2526042"/>
            <a:ext cx="1675454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516" y="2794679"/>
            <a:ext cx="1655064" cy="1655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1915" y="1022435"/>
            <a:ext cx="2629769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IGST Paid: 20,000</a:t>
            </a:r>
          </a:p>
        </p:txBody>
      </p:sp>
      <p:sp>
        <p:nvSpPr>
          <p:cNvPr id="11" name="TextBox 10"/>
          <p:cNvSpPr txBox="1"/>
          <p:nvPr/>
        </p:nvSpPr>
        <p:spPr>
          <a:xfrm rot="2036519">
            <a:off x="1906449" y="2862821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CGST: 10,000</a:t>
            </a:r>
          </a:p>
        </p:txBody>
      </p:sp>
      <p:sp>
        <p:nvSpPr>
          <p:cNvPr id="12" name="TextBox 11"/>
          <p:cNvSpPr txBox="1"/>
          <p:nvPr/>
        </p:nvSpPr>
        <p:spPr>
          <a:xfrm rot="2036519">
            <a:off x="1567280" y="3425543"/>
            <a:ext cx="262976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SGST: 10,000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02772" y="4461156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8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57950" y="4471742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6,000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7" y="2376131"/>
            <a:ext cx="1684720" cy="12627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7" y="947564"/>
            <a:ext cx="1413161" cy="141316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313668" y="4588419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18,000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13862" y="4692297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16,000</a:t>
            </a:r>
          </a:p>
        </p:txBody>
      </p:sp>
    </p:spTree>
    <p:extLst>
      <p:ext uri="{BB962C8B-B14F-4D97-AF65-F5344CB8AC3E}">
        <p14:creationId xmlns:p14="http://schemas.microsoft.com/office/powerpoint/2010/main" val="592490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0" grpId="0" animBg="1"/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Businessman’s GST liability= Output - Input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94" y="1018684"/>
            <a:ext cx="2152904" cy="25868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0" y="2520796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07" y="2865799"/>
            <a:ext cx="1655064" cy="165506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262845" y="2597162"/>
            <a:ext cx="1675454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81" y="2865799"/>
            <a:ext cx="1655064" cy="16550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4037" y="4532276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8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99215" y="4542862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6,000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54933" y="4659539"/>
            <a:ext cx="2800965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18,000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55127" y="4763417"/>
            <a:ext cx="2727260" cy="1200329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 credit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16,000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80688" y="2405222"/>
            <a:ext cx="3390696" cy="120032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652"/>
            </a:avLst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 in Guj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 in UP</a:t>
            </a:r>
          </a:p>
        </p:txBody>
      </p:sp>
    </p:spTree>
    <p:extLst>
      <p:ext uri="{BB962C8B-B14F-4D97-AF65-F5344CB8AC3E}">
        <p14:creationId xmlns:p14="http://schemas.microsoft.com/office/powerpoint/2010/main" val="403028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71154" y="3489082"/>
            <a:ext cx="2911092" cy="193564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IGST made up of __ + __?</a:t>
            </a:r>
          </a:p>
          <a:p>
            <a:r>
              <a:rPr lang="en-US" dirty="0" smtClean="0"/>
              <a:t>IGST will be levied by Union Government</a:t>
            </a:r>
          </a:p>
          <a:p>
            <a:r>
              <a:rPr lang="en-US" dirty="0" smtClean="0"/>
              <a:t>CGST transferred to Union</a:t>
            </a:r>
          </a:p>
          <a:p>
            <a:r>
              <a:rPr lang="en-US" dirty="0" smtClean="0"/>
              <a:t>SGST Input credit transferred from “exporter state” to “Importing state” (destination state)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 smtClean="0"/>
              <a:t>रट्टा मारो जिंदाबाद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3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71154" y="3489082"/>
            <a:ext cx="2911092" cy="193564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CGST input credit used for payment of CGST to union (not state)</a:t>
            </a:r>
          </a:p>
          <a:p>
            <a:r>
              <a:rPr lang="en-US" dirty="0"/>
              <a:t>SGST credit for paying to State Government (not union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Two input tax credit (ITC) streams can’t be cross utilized.</a:t>
            </a:r>
            <a:endParaRPr lang="en-US" dirty="0"/>
          </a:p>
          <a:p>
            <a:r>
              <a:rPr lang="en-US" dirty="0" smtClean="0"/>
              <a:t>Dealer’s </a:t>
            </a:r>
            <a:r>
              <a:rPr lang="en-US" dirty="0"/>
              <a:t>liability: Output </a:t>
            </a:r>
            <a:r>
              <a:rPr lang="en-US" dirty="0" smtClean="0"/>
              <a:t>– input.</a:t>
            </a:r>
          </a:p>
          <a:p>
            <a:r>
              <a:rPr lang="en-US" dirty="0" smtClean="0"/>
              <a:t>Warehousing = no tax dodging benefit anymore.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/>
              <a:t>रट्टा मारो जिंदाबाद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690395"/>
              </p:ext>
            </p:extLst>
          </p:nvPr>
        </p:nvGraphicFramePr>
        <p:xfrm>
          <a:off x="172720" y="955040"/>
          <a:ext cx="6786655" cy="566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68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Benefits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7359" y="1093371"/>
            <a:ext cx="5374641" cy="5262979"/>
          </a:xfrm>
          <a:prstGeom prst="rect">
            <a:avLst/>
          </a:prstGeom>
          <a:solidFill>
            <a:srgbClr val="00206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Both goods and services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Standard rates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Min. exemptions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Biz Expand, Jobs, GDP</a:t>
            </a: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Tax base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  <a:endParaRPr lang="en-US" sz="4800" dirty="0" smtClean="0">
              <a:solidFill>
                <a:srgbClr val="FFC000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9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220" y="628916"/>
            <a:ext cx="3029414" cy="2002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5163" y="2770886"/>
            <a:ext cx="3123470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Manufacturing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 Duty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165" y="838697"/>
            <a:ext cx="1164522" cy="21699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02317" y="3023182"/>
            <a:ext cx="2206427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Sales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VAT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01" y="1709943"/>
            <a:ext cx="3112451" cy="17936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2710" y="1025386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06" y="3172547"/>
            <a:ext cx="2506973" cy="15973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4506" y="4594268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  <p:cxnSp>
        <p:nvCxnSpPr>
          <p:cNvPr id="14" name="Straight Arrow Connector 13"/>
          <p:cNvCxnSpPr>
            <a:endCxn id="5" idx="1"/>
          </p:cNvCxnSpPr>
          <p:nvPr/>
        </p:nvCxnSpPr>
        <p:spPr>
          <a:xfrm>
            <a:off x="3159683" y="2022718"/>
            <a:ext cx="605480" cy="13483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7" idx="3"/>
            <a:endCxn id="5" idx="1"/>
          </p:cNvCxnSpPr>
          <p:nvPr/>
        </p:nvCxnSpPr>
        <p:spPr>
          <a:xfrm flipV="1">
            <a:off x="3151479" y="3371051"/>
            <a:ext cx="613684" cy="154638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  <a:endCxn id="15" idx="1"/>
          </p:cNvCxnSpPr>
          <p:nvPr/>
        </p:nvCxnSpPr>
        <p:spPr>
          <a:xfrm>
            <a:off x="6888633" y="3371051"/>
            <a:ext cx="613684" cy="25229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69</a:t>
            </a:fld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395499" y="4669722"/>
            <a:ext cx="2035343" cy="2035343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>
            <a:off x="4462736" y="6058734"/>
            <a:ext cx="2800965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CENVAT credit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27" y="4579229"/>
            <a:ext cx="1655064" cy="1655064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9724936" y="4640332"/>
            <a:ext cx="1675454" cy="2035343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TextBox 25"/>
          <p:cNvSpPr txBox="1"/>
          <p:nvPr/>
        </p:nvSpPr>
        <p:spPr>
          <a:xfrm>
            <a:off x="7401810" y="6058734"/>
            <a:ext cx="3353442" cy="646331"/>
          </a:xfrm>
          <a:prstGeom prst="rect">
            <a:avLst/>
          </a:prstGeom>
          <a:solidFill>
            <a:srgbClr val="0070C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StateVAT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credit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1" y="4579229"/>
            <a:ext cx="1655064" cy="165506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678174" y="3254248"/>
            <a:ext cx="135125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CST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467377" y="1479358"/>
            <a:ext cx="1724623" cy="1745500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TextBox 27"/>
          <p:cNvSpPr txBox="1"/>
          <p:nvPr/>
        </p:nvSpPr>
        <p:spPr>
          <a:xfrm>
            <a:off x="652710" y="1010347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506" y="4579229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 tax</a:t>
            </a:r>
          </a:p>
        </p:txBody>
      </p:sp>
    </p:spTree>
    <p:extLst>
      <p:ext uri="{BB962C8B-B14F-4D97-AF65-F5344CB8AC3E}">
        <p14:creationId xmlns:p14="http://schemas.microsoft.com/office/powerpoint/2010/main" val="25837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6" grpId="0" animBg="1"/>
      <p:bldP spid="29" grpId="0" animBg="1"/>
      <p:bldP spid="28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" y="0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4" y="356338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0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82" y="1100290"/>
            <a:ext cx="3029414" cy="200225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082192" y="4264454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Oval 5"/>
          <p:cNvSpPr/>
          <p:nvPr/>
        </p:nvSpPr>
        <p:spPr>
          <a:xfrm>
            <a:off x="10265106" y="4207901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71" y="1189543"/>
            <a:ext cx="1164522" cy="21699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96578" y="3472566"/>
            <a:ext cx="220642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 VAT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12" y="0"/>
            <a:ext cx="2805910" cy="1617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433" y="1574085"/>
            <a:ext cx="2448854" cy="15603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359460"/>
            <a:ext cx="7671816" cy="27392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Franklin Gothic Demi Cond" panose="020B0706030402020204" pitchFamily="34" charset="0"/>
              </a:rPr>
              <a:t>To </a:t>
            </a:r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Franklin Gothic Heavy" panose="020B0903020102020204" pitchFamily="34" charset="0"/>
              </a:rPr>
              <a:t>▼</a:t>
            </a:r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Franklin Gothic Demi Cond" panose="020B0706030402020204" pitchFamily="34" charset="0"/>
              </a:rPr>
              <a:t>tax burden &amp; cascading effects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Demi Cond" panose="020B0706030402020204" pitchFamily="34" charset="0"/>
            </a:endParaRPr>
          </a:p>
          <a:p>
            <a:pPr marL="742950" indent="-742950"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Company tries “in-house” production of everything</a:t>
            </a:r>
          </a:p>
          <a:p>
            <a:pPr marL="742950" indent="-742950"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Depots/warehouses</a:t>
            </a:r>
          </a:p>
        </p:txBody>
      </p:sp>
      <p:sp>
        <p:nvSpPr>
          <p:cNvPr id="16" name="Double Brace 15"/>
          <p:cNvSpPr/>
          <p:nvPr/>
        </p:nvSpPr>
        <p:spPr>
          <a:xfrm>
            <a:off x="2499360" y="111760"/>
            <a:ext cx="6248400" cy="3247700"/>
          </a:xfrm>
          <a:prstGeom prst="bracePair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16022" y="3505017"/>
            <a:ext cx="1634951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</a:t>
            </a:r>
          </a:p>
        </p:txBody>
      </p:sp>
    </p:spTree>
    <p:extLst>
      <p:ext uri="{BB962C8B-B14F-4D97-AF65-F5344CB8AC3E}">
        <p14:creationId xmlns:p14="http://schemas.microsoft.com/office/powerpoint/2010/main" val="136680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10603344" y="4773337"/>
            <a:ext cx="1675454" cy="2035343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>
            <a:off x="8280218" y="6191739"/>
            <a:ext cx="3353442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StateVAT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credit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09" y="4712234"/>
            <a:ext cx="1655064" cy="1655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220" y="628916"/>
            <a:ext cx="3029414" cy="2002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7071" y="2998920"/>
            <a:ext cx="4793147" cy="3416320"/>
          </a:xfrm>
          <a:prstGeom prst="rect">
            <a:avLst/>
          </a:prstGeom>
          <a:solidFill>
            <a:srgbClr val="0070C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Credit on input so….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Division of </a:t>
            </a: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labour</a:t>
            </a:r>
            <a:endParaRPr lang="en-US" sz="3600" dirty="0" smtClean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Anciliarization</a:t>
            </a:r>
            <a:endParaRPr lang="en-US" sz="3600" dirty="0" smtClean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Outsourcing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Subcontracting</a:t>
            </a:r>
            <a:endParaRPr lang="en-US" sz="36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MSME + jobs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647" y="190977"/>
            <a:ext cx="915905" cy="17066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99276" y="1984838"/>
            <a:ext cx="170075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SGST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4" y="295599"/>
            <a:ext cx="3112451" cy="1793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6" y="2126405"/>
            <a:ext cx="2506973" cy="15973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2446" y="3548126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2712" y="95444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42226" y="12071"/>
            <a:ext cx="2506973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15516" y="3343726"/>
            <a:ext cx="3725555" cy="1754326"/>
          </a:xfrm>
          <a:prstGeom prst="homePlate">
            <a:avLst/>
          </a:prstGeom>
          <a:solidFill>
            <a:srgbClr val="00206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Direct + indirect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Tax base increased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71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-24167" y="4700175"/>
            <a:ext cx="2035343" cy="203534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TextBox 17"/>
          <p:cNvSpPr txBox="1"/>
          <p:nvPr/>
        </p:nvSpPr>
        <p:spPr>
          <a:xfrm>
            <a:off x="1043070" y="6089187"/>
            <a:ext cx="2800965" cy="646331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CENVAT credit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1" y="4609682"/>
            <a:ext cx="1655064" cy="16550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35934" y="2070489"/>
            <a:ext cx="135125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CST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25137" y="295599"/>
            <a:ext cx="1724623" cy="174550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25" y="770914"/>
            <a:ext cx="2413003" cy="22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346665"/>
              </p:ext>
            </p:extLst>
          </p:nvPr>
        </p:nvGraphicFramePr>
        <p:xfrm>
          <a:off x="172720" y="955040"/>
          <a:ext cx="6786655" cy="566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Benefits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7359" y="1093371"/>
            <a:ext cx="5374641" cy="5262979"/>
          </a:xfrm>
          <a:prstGeom prst="rect">
            <a:avLst/>
          </a:prstGeom>
          <a:solidFill>
            <a:srgbClr val="00206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Both goods and services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Standard rates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Min. exemptions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Biz Expand, Jobs, GDP</a:t>
            </a: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Tax base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  <a:endParaRPr lang="en-US" sz="4800" dirty="0" smtClean="0">
              <a:solidFill>
                <a:srgbClr val="FFC000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52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2150" y="3998899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82150" y="3464497"/>
            <a:ext cx="222703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Excise</a:t>
            </a:r>
          </a:p>
        </p:txBody>
      </p:sp>
      <p:sp>
        <p:nvSpPr>
          <p:cNvPr id="6" name="Oval 5"/>
          <p:cNvSpPr/>
          <p:nvPr/>
        </p:nvSpPr>
        <p:spPr>
          <a:xfrm>
            <a:off x="3100156" y="3951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2" y="347234"/>
            <a:ext cx="1164522" cy="21699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2107" y="2161518"/>
            <a:ext cx="208319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9240" y="3514243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12% VAT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7355" y="2145443"/>
            <a:ext cx="208319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Rs.11,000</a:t>
            </a:r>
          </a:p>
        </p:txBody>
      </p:sp>
      <p:cxnSp>
        <p:nvCxnSpPr>
          <p:cNvPr id="20" name="Straight Arrow Connector 19"/>
          <p:cNvCxnSpPr>
            <a:stCxn id="16" idx="2"/>
            <a:endCxn id="5" idx="0"/>
          </p:cNvCxnSpPr>
          <p:nvPr/>
        </p:nvCxnSpPr>
        <p:spPr>
          <a:xfrm>
            <a:off x="1173703" y="2807849"/>
            <a:ext cx="21965" cy="65664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0"/>
            <a:endCxn id="19" idx="1"/>
          </p:cNvCxnSpPr>
          <p:nvPr/>
        </p:nvCxnSpPr>
        <p:spPr>
          <a:xfrm flipV="1">
            <a:off x="1195668" y="2468609"/>
            <a:ext cx="1771687" cy="9958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2"/>
            <a:endCxn id="18" idx="0"/>
          </p:cNvCxnSpPr>
          <p:nvPr/>
        </p:nvCxnSpPr>
        <p:spPr>
          <a:xfrm flipH="1">
            <a:off x="3964894" y="2791774"/>
            <a:ext cx="44057" cy="72246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08462" y="5696951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1,320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7102" y="5734977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1,000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67355" y="186129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28891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2150" y="3998899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82150" y="3464497"/>
            <a:ext cx="222703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Excise</a:t>
            </a:r>
          </a:p>
        </p:txBody>
      </p:sp>
      <p:sp>
        <p:nvSpPr>
          <p:cNvPr id="6" name="Oval 5"/>
          <p:cNvSpPr/>
          <p:nvPr/>
        </p:nvSpPr>
        <p:spPr>
          <a:xfrm>
            <a:off x="3100156" y="3951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2" y="347234"/>
            <a:ext cx="1164522" cy="21699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2107" y="2161518"/>
            <a:ext cx="208319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9240" y="3514243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12% VAT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7355" y="2145443"/>
            <a:ext cx="2083192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Rs.11,000</a:t>
            </a:r>
          </a:p>
        </p:txBody>
      </p:sp>
      <p:cxnSp>
        <p:nvCxnSpPr>
          <p:cNvPr id="20" name="Straight Arrow Connector 19"/>
          <p:cNvCxnSpPr>
            <a:stCxn id="16" idx="2"/>
            <a:endCxn id="5" idx="0"/>
          </p:cNvCxnSpPr>
          <p:nvPr/>
        </p:nvCxnSpPr>
        <p:spPr>
          <a:xfrm>
            <a:off x="1173703" y="2807849"/>
            <a:ext cx="21965" cy="65664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0"/>
            <a:endCxn id="19" idx="1"/>
          </p:cNvCxnSpPr>
          <p:nvPr/>
        </p:nvCxnSpPr>
        <p:spPr>
          <a:xfrm flipV="1">
            <a:off x="1195668" y="2468609"/>
            <a:ext cx="1771687" cy="9958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2"/>
            <a:endCxn id="18" idx="0"/>
          </p:cNvCxnSpPr>
          <p:nvPr/>
        </p:nvCxnSpPr>
        <p:spPr>
          <a:xfrm flipH="1">
            <a:off x="3964894" y="2791774"/>
            <a:ext cx="44057" cy="72246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08462" y="5696951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1,320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7102" y="5734977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1,000</a:t>
            </a:r>
          </a:p>
        </p:txBody>
      </p:sp>
      <p:sp>
        <p:nvSpPr>
          <p:cNvPr id="33" name="Oval 32"/>
          <p:cNvSpPr/>
          <p:nvPr/>
        </p:nvSpPr>
        <p:spPr>
          <a:xfrm>
            <a:off x="6871020" y="3859068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TextBox 33"/>
          <p:cNvSpPr txBox="1"/>
          <p:nvPr/>
        </p:nvSpPr>
        <p:spPr>
          <a:xfrm>
            <a:off x="6871020" y="3324666"/>
            <a:ext cx="2227036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CGST</a:t>
            </a:r>
          </a:p>
        </p:txBody>
      </p:sp>
      <p:sp>
        <p:nvSpPr>
          <p:cNvPr id="35" name="Oval 34"/>
          <p:cNvSpPr/>
          <p:nvPr/>
        </p:nvSpPr>
        <p:spPr>
          <a:xfrm>
            <a:off x="9889026" y="3811643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62" y="207403"/>
            <a:ext cx="1164522" cy="216991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6920977" y="2021687"/>
            <a:ext cx="208319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68110" y="3374412"/>
            <a:ext cx="2171307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12% SGST</a:t>
            </a:r>
          </a:p>
        </p:txBody>
      </p:sp>
      <p:cxnSp>
        <p:nvCxnSpPr>
          <p:cNvPr id="40" name="Straight Arrow Connector 39"/>
          <p:cNvCxnSpPr>
            <a:stCxn id="37" idx="2"/>
            <a:endCxn id="34" idx="0"/>
          </p:cNvCxnSpPr>
          <p:nvPr/>
        </p:nvCxnSpPr>
        <p:spPr>
          <a:xfrm>
            <a:off x="7962573" y="2668018"/>
            <a:ext cx="21965" cy="65664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38" idx="0"/>
          </p:cNvCxnSpPr>
          <p:nvPr/>
        </p:nvCxnSpPr>
        <p:spPr>
          <a:xfrm>
            <a:off x="9004169" y="2344853"/>
            <a:ext cx="1749595" cy="1029559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68109" y="5637886"/>
            <a:ext cx="2171307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1,200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26749" y="5675912"/>
            <a:ext cx="2171307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1,000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67355" y="186129"/>
            <a:ext cx="2171307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present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098055" y="100621"/>
            <a:ext cx="2990981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GST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Same “BASE”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=overall less tax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On customer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fld id="{18B7AF8A-C719-4171-A61A-506490E4320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584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4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benefit GST: Exports will be zero rated.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74" y="1150869"/>
            <a:ext cx="3029414" cy="200225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31009" y="4484275"/>
            <a:ext cx="2035343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3342371" y="2798570"/>
            <a:ext cx="3053172" cy="1838801"/>
          </a:xfrm>
          <a:prstGeom prst="downArrowCallou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Manufacturing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28" y="1362347"/>
            <a:ext cx="3425072" cy="21459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116" y="1633890"/>
            <a:ext cx="1804078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Raw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material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import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27835" y="1464208"/>
            <a:ext cx="1777098" cy="1754326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Finished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Export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40058" y="3222909"/>
            <a:ext cx="1777098" cy="990124"/>
          </a:xfrm>
          <a:prstGeom prst="upArrowCallout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0% GST</a:t>
            </a:r>
          </a:p>
        </p:txBody>
      </p:sp>
      <p:sp>
        <p:nvSpPr>
          <p:cNvPr id="21" name="TextBox 20"/>
          <p:cNvSpPr txBox="1"/>
          <p:nvPr/>
        </p:nvSpPr>
        <p:spPr>
          <a:xfrm rot="19162137">
            <a:off x="1641016" y="3072089"/>
            <a:ext cx="2134887" cy="1838801"/>
          </a:xfrm>
          <a:prstGeom prst="downArrowCallout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Customs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rPr>
              <a:t>+IGST</a:t>
            </a:r>
          </a:p>
        </p:txBody>
      </p:sp>
    </p:spTree>
    <p:extLst>
      <p:ext uri="{BB962C8B-B14F-4D97-AF65-F5344CB8AC3E}">
        <p14:creationId xmlns:p14="http://schemas.microsoft.com/office/powerpoint/2010/main" val="293277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0" grpId="0" animBg="1"/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Franklin Gothic Medium Cond" panose="020B0606030402020204" pitchFamily="34" charset="0"/>
              </a:rPr>
              <a:t>January</a:t>
            </a:r>
            <a:endParaRPr lang="en-US" dirty="0">
              <a:latin typeface="Franklin Gothic Medium Cond" panose="020B06060304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10101752"/>
              </p:ext>
            </p:extLst>
          </p:nvPr>
        </p:nvGraphicFramePr>
        <p:xfrm>
          <a:off x="292230" y="1233488"/>
          <a:ext cx="5705346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2673"/>
                <a:gridCol w="28526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GST Paid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on inputs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10,000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GST To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 be</a:t>
                      </a:r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 Paid </a:t>
                      </a:r>
                      <a:r>
                        <a:rPr lang="en-US" sz="3600" baseline="0" dirty="0" smtClean="0">
                          <a:latin typeface="Franklin Gothic Medium Cond" panose="020B0606030402020204" pitchFamily="34" charset="0"/>
                        </a:rPr>
                        <a:t>on “EXPORTS”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“Input” Credit received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Franklin Gothic Medium Cond" panose="020B0606030402020204" pitchFamily="34" charset="0"/>
                        </a:rPr>
                        <a:t>(+) Rs.10,000</a:t>
                      </a:r>
                      <a:endParaRPr lang="en-US" sz="3600" dirty="0">
                        <a:latin typeface="Franklin Gothic Medium Cond" panose="020B0606030402020204" pitchFamily="34" charset="0"/>
                      </a:endParaRPr>
                    </a:p>
                  </a:txBody>
                  <a:tcPr marL="55499" marR="55499"/>
                </a:tc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4400" dirty="0" smtClean="0"/>
              <a:t>Export “ZERO rated”</a:t>
            </a:r>
          </a:p>
          <a:p>
            <a:r>
              <a:rPr lang="en-US" sz="4400" dirty="0" smtClean="0"/>
              <a:t>Exporter gets credit for the GST paid on inputs</a:t>
            </a:r>
          </a:p>
          <a:p>
            <a:r>
              <a:rPr lang="en-US" sz="4400" dirty="0" smtClean="0"/>
              <a:t>BUT have </a:t>
            </a:r>
            <a:r>
              <a:rPr lang="en-US" sz="4400" dirty="0"/>
              <a:t>to sell with </a:t>
            </a:r>
            <a:r>
              <a:rPr lang="en-US" sz="4400" dirty="0" smtClean="0"/>
              <a:t>bill, </a:t>
            </a:r>
            <a:r>
              <a:rPr lang="en-US" sz="4400" dirty="0"/>
              <a:t>else no credit=&gt; tax evasion </a:t>
            </a:r>
            <a:r>
              <a:rPr lang="en-US" sz="4400" dirty="0" smtClean="0"/>
              <a:t>prevented</a:t>
            </a:r>
            <a:endParaRPr lang="en-US" sz="4400" dirty="0"/>
          </a:p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76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7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72720" y="955040"/>
          <a:ext cx="6786655" cy="566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Benefits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7359" y="1093371"/>
            <a:ext cx="5374641" cy="5262979"/>
          </a:xfrm>
          <a:prstGeom prst="rect">
            <a:avLst/>
          </a:prstGeom>
          <a:solidFill>
            <a:srgbClr val="00206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Both goods and services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Standard rates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Min. exemptions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>
                <a:solidFill>
                  <a:srgbClr val="FFC000"/>
                </a:solidFill>
                <a:latin typeface="Franklin Gothic Demi Cond" panose="020B0706030402020204" pitchFamily="34" charset="0"/>
              </a:rPr>
              <a:t>Biz Expand, Jobs, GDP</a:t>
            </a: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Tax base </a:t>
            </a:r>
            <a:r>
              <a:rPr lang="en-US" sz="4800" dirty="0" smtClean="0">
                <a:solidFill>
                  <a:srgbClr val="FFC000"/>
                </a:solidFill>
                <a:latin typeface="Franklin Gothic Heavy" panose="020B0903020102020204" pitchFamily="34" charset="0"/>
              </a:rPr>
              <a:t>▲</a:t>
            </a:r>
            <a:endParaRPr lang="en-US" sz="4800" dirty="0" smtClean="0">
              <a:solidFill>
                <a:srgbClr val="FFC000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4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AEA03AF-AEBF-4CFE-8A9E-DFE54526C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7FDFCAA4-B64A-4C92-9847-95CA6C37A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62E6106-8D68-4543-94F2-20001C9B20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32791FC2-FA20-4718-8293-F9DE46590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8C19E5F-5438-466A-B34F-5DB5ABE6A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228AB580-202E-4D9E-8DE5-1736E357A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CD945E80-A27C-4E14-A09B-5F258AD76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AB25CFDC-9776-473A-BE6D-CEDF88335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208350"/>
              </p:ext>
            </p:extLst>
          </p:nvPr>
        </p:nvGraphicFramePr>
        <p:xfrm>
          <a:off x="838200" y="201168"/>
          <a:ext cx="10515600" cy="645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79BEF3CE-D7BB-4DD4-8CB0-FF585832E5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C7E5A24-A0A6-48BB-B936-C4A9C0B12B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CACE2A60-2F2B-4B81-9987-9B5CB70CC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197BEFDD-38DE-443E-8F53-10B685BD1B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7EF2D77D-BD72-497D-9448-C6A830B76C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5A012182-8FB0-4345-9CED-383B3A0CF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696B4A-B520-4B50-BFD6-2AD8C9760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5B696B4A-B520-4B50-BFD6-2AD8C9760D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A1E91C-38A5-4DF1-BDE6-056F1F80C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FAA1E91C-38A5-4DF1-BDE6-056F1F80CC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GST: Challenges /Negative Points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672706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20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and services Tax</a:t>
            </a:r>
            <a:br>
              <a:rPr lang="en-US" dirty="0" smtClean="0"/>
            </a:br>
            <a:r>
              <a:rPr lang="en-US" dirty="0" smtClean="0"/>
              <a:t>:</a:t>
            </a:r>
            <a:r>
              <a:rPr lang="en-US" dirty="0" smtClean="0">
                <a:solidFill>
                  <a:srgbClr val="FFC000"/>
                </a:solidFill>
              </a:rPr>
              <a:t>An Overview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trike="sngStrike" dirty="0" smtClean="0"/>
              <a:t>C.A. Account keeping</a:t>
            </a:r>
          </a:p>
          <a:p>
            <a:r>
              <a:rPr lang="en-US" dirty="0" smtClean="0"/>
              <a:t>Purpose of VAT / GST?</a:t>
            </a:r>
          </a:p>
          <a:p>
            <a:r>
              <a:rPr lang="en-US" dirty="0" smtClean="0"/>
              <a:t>GST: Features &amp; Benefits?</a:t>
            </a:r>
          </a:p>
          <a:p>
            <a:r>
              <a:rPr lang="en-US" dirty="0" smtClean="0"/>
              <a:t>Challenges &amp; Compensation?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2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34498"/>
            <a:ext cx="3054350" cy="3028967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Revenue neutral rate</a:t>
            </a:r>
          </a:p>
          <a:p>
            <a:r>
              <a:rPr lang="en-US" dirty="0" smtClean="0"/>
              <a:t>If Union abolishes service, excise and various </a:t>
            </a:r>
            <a:r>
              <a:rPr lang="en-US" dirty="0" err="1" smtClean="0"/>
              <a:t>cess</a:t>
            </a:r>
            <a:r>
              <a:rPr lang="en-US" dirty="0" smtClean="0"/>
              <a:t> surcharges=&gt; revenue income </a:t>
            </a:r>
            <a:r>
              <a:rPr lang="en-US" dirty="0" smtClean="0">
                <a:solidFill>
                  <a:srgbClr val="FFC000"/>
                </a:solidFill>
              </a:rPr>
              <a:t>▼</a:t>
            </a:r>
          </a:p>
          <a:p>
            <a:r>
              <a:rPr lang="en-US" dirty="0" smtClean="0"/>
              <a:t>So whatever CGST is planned- its rate should be </a:t>
            </a:r>
            <a:r>
              <a:rPr lang="en-US" dirty="0" smtClean="0">
                <a:solidFill>
                  <a:srgbClr val="FFC000"/>
                </a:solidFill>
              </a:rPr>
              <a:t>▲</a:t>
            </a:r>
            <a:r>
              <a:rPr lang="en-US" dirty="0" smtClean="0"/>
              <a:t> enough to sustain same money flow according to GDP</a:t>
            </a:r>
          </a:p>
          <a:p>
            <a:r>
              <a:rPr lang="en-US" dirty="0" smtClean="0"/>
              <a:t>Same for State taxes=&gt; SGST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and WHY?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81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0043" y="3998899"/>
            <a:ext cx="2035343" cy="2035343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9982200" y="3998898"/>
            <a:ext cx="1675454" cy="203534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339822" y="1332766"/>
            <a:ext cx="2718338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Service: 14%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822" y="543217"/>
            <a:ext cx="2718338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Excise: 12.5%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47992" y="543217"/>
            <a:ext cx="2718338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VAT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12.5- 14.5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9822" y="2430046"/>
            <a:ext cx="3500658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CGST: ~12.77%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03920" y="2430045"/>
            <a:ext cx="3153734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</a:t>
            </a:r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GST: ~13.91%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0650" y="4833912"/>
            <a:ext cx="2718338" cy="1200329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Total GST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26.68%</a:t>
            </a:r>
          </a:p>
        </p:txBody>
      </p:sp>
      <p:cxnSp>
        <p:nvCxnSpPr>
          <p:cNvPr id="15" name="Straight Arrow Connector 14"/>
          <p:cNvCxnSpPr>
            <a:stCxn id="12" idx="3"/>
            <a:endCxn id="14" idx="0"/>
          </p:cNvCxnSpPr>
          <p:nvPr/>
        </p:nvCxnSpPr>
        <p:spPr>
          <a:xfrm>
            <a:off x="3840480" y="2753212"/>
            <a:ext cx="2529339" cy="20807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4" idx="0"/>
          </p:cNvCxnSpPr>
          <p:nvPr/>
        </p:nvCxnSpPr>
        <p:spPr>
          <a:xfrm flipH="1">
            <a:off x="6369819" y="3076376"/>
            <a:ext cx="3710968" cy="175753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lus 20"/>
          <p:cNvSpPr/>
          <p:nvPr/>
        </p:nvSpPr>
        <p:spPr>
          <a:xfrm>
            <a:off x="3840480" y="3672253"/>
            <a:ext cx="1249680" cy="12801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7903979" y="3674891"/>
            <a:ext cx="1249680" cy="12801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0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13th FC Taskforce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92D050"/>
                </a:solidFill>
              </a:rPr>
              <a:t>7%</a:t>
            </a:r>
            <a:r>
              <a:rPr lang="en-US" sz="6000" dirty="0" smtClean="0"/>
              <a:t> State </a:t>
            </a:r>
            <a:r>
              <a:rPr lang="en-US" sz="6000" dirty="0"/>
              <a:t>GST </a:t>
            </a:r>
            <a:endParaRPr lang="en-US" sz="6000" dirty="0" smtClean="0"/>
          </a:p>
          <a:p>
            <a:r>
              <a:rPr lang="en-US" sz="6000" dirty="0" smtClean="0">
                <a:solidFill>
                  <a:srgbClr val="92D050"/>
                </a:solidFill>
              </a:rPr>
              <a:t>5% </a:t>
            </a:r>
            <a:r>
              <a:rPr lang="en-US" sz="6000" dirty="0" smtClean="0"/>
              <a:t>Central GST</a:t>
            </a:r>
            <a:endParaRPr lang="en-US" sz="6000" dirty="0"/>
          </a:p>
          <a:p>
            <a:r>
              <a:rPr lang="en-US" sz="6000" dirty="0" smtClean="0">
                <a:solidFill>
                  <a:srgbClr val="92D050"/>
                </a:solidFill>
              </a:rPr>
              <a:t>12% GST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Central GST: 12.77% </a:t>
            </a:r>
          </a:p>
          <a:p>
            <a:r>
              <a:rPr lang="en-US" sz="4800" dirty="0"/>
              <a:t>State GST: 13.91%</a:t>
            </a:r>
          </a:p>
          <a:p>
            <a:r>
              <a:rPr lang="en-US" sz="4800" dirty="0" smtClean="0"/>
              <a:t>Total GST: </a:t>
            </a:r>
            <a:r>
              <a:rPr lang="en-US" sz="4800" dirty="0"/>
              <a:t>26.68</a:t>
            </a:r>
            <a:r>
              <a:rPr lang="en-US" sz="4800" dirty="0" smtClean="0"/>
              <a:t>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State Empowered Committee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6833"/>
            <a:ext cx="2201863" cy="1529071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310" y="4884738"/>
            <a:ext cx="2023643" cy="1973262"/>
          </a:xfrm>
        </p:spPr>
      </p:pic>
    </p:spTree>
    <p:extLst>
      <p:ext uri="{BB962C8B-B14F-4D97-AF65-F5344CB8AC3E}">
        <p14:creationId xmlns:p14="http://schemas.microsoft.com/office/powerpoint/2010/main" val="8234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GST rates across world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335352"/>
              </p:ext>
            </p:extLst>
          </p:nvPr>
        </p:nvGraphicFramePr>
        <p:xfrm>
          <a:off x="935082" y="795523"/>
          <a:ext cx="10418718" cy="551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Left Arrow 4"/>
          <p:cNvSpPr/>
          <p:nvPr/>
        </p:nvSpPr>
        <p:spPr>
          <a:xfrm>
            <a:off x="7592217" y="3127651"/>
            <a:ext cx="3844594" cy="2033195"/>
          </a:xfrm>
          <a:prstGeom prst="leftArrow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Franklin Gothic Medium Cond" panose="020B0606030402020204" pitchFamily="34" charset="0"/>
              </a:rPr>
              <a:t>Launch: 1/4/15</a:t>
            </a:r>
            <a:endParaRPr lang="en-US" sz="4000" dirty="0">
              <a:latin typeface="Franklin Gothic Medium Cond" panose="020B0606030402020204" pitchFamily="34" charset="0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6697955" y="2011102"/>
            <a:ext cx="4738856" cy="2033195"/>
          </a:xfrm>
          <a:prstGeom prst="leftArrow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Franklin Gothic Medium Cond" panose="020B0606030402020204" pitchFamily="34" charset="0"/>
              </a:rPr>
              <a:t>Adopted in 1994</a:t>
            </a:r>
            <a:endParaRPr lang="en-US" sz="40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28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El"/>
        </p:bldSub>
      </p:bldGraphic>
      <p:bldP spid="5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968464"/>
            <a:ext cx="3054350" cy="3161034"/>
          </a:xfr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Competitive </a:t>
            </a:r>
            <a:r>
              <a:rPr lang="en-US" dirty="0"/>
              <a:t>edge </a:t>
            </a:r>
            <a:r>
              <a:rPr lang="en-US" dirty="0" smtClean="0"/>
              <a:t>Asian giants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</a:p>
          <a:p>
            <a:r>
              <a:rPr lang="en-US" dirty="0"/>
              <a:t>domestic </a:t>
            </a:r>
            <a:r>
              <a:rPr lang="en-US" dirty="0" smtClean="0"/>
              <a:t>industry will be </a:t>
            </a:r>
            <a:r>
              <a:rPr lang="en-US" dirty="0"/>
              <a:t>ruined (says </a:t>
            </a:r>
            <a:r>
              <a:rPr lang="en-US" dirty="0" smtClean="0"/>
              <a:t>FICCI)</a:t>
            </a:r>
            <a:endParaRPr lang="en-US" dirty="0"/>
          </a:p>
          <a:p>
            <a:r>
              <a:rPr lang="en-US" dirty="0" smtClean="0"/>
              <a:t>Evasion and Smuggling </a:t>
            </a:r>
            <a:r>
              <a:rPr lang="en-US" dirty="0">
                <a:solidFill>
                  <a:srgbClr val="92D050"/>
                </a:solidFill>
              </a:rPr>
              <a:t>▲</a:t>
            </a:r>
            <a:endParaRPr lang="en-US" dirty="0" smtClean="0"/>
          </a:p>
          <a:p>
            <a:r>
              <a:rPr lang="en-US" dirty="0" smtClean="0"/>
              <a:t>Higher GST = More regressive on poor + </a:t>
            </a:r>
            <a:r>
              <a:rPr lang="en-US" dirty="0" smtClean="0">
                <a:solidFill>
                  <a:srgbClr val="FFC000"/>
                </a:solidFill>
              </a:rPr>
              <a:t>inflation</a:t>
            </a:r>
            <a:r>
              <a:rPr lang="en-US" dirty="0" smtClean="0"/>
              <a:t> = purchasing power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combined GST 26-27% then?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55712"/>
            <a:ext cx="3089275" cy="3002389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RNR because Governments want same revenue flow.</a:t>
            </a:r>
          </a:p>
          <a:p>
            <a:r>
              <a:rPr lang="en-US" dirty="0" smtClean="0"/>
              <a:t>Include </a:t>
            </a:r>
            <a:r>
              <a:rPr lang="en-US" dirty="0"/>
              <a:t>petrol, liquor, land, electricity within GST </a:t>
            </a:r>
            <a:r>
              <a:rPr lang="en-US" dirty="0" smtClean="0"/>
              <a:t>ambit.</a:t>
            </a:r>
          </a:p>
          <a:p>
            <a:r>
              <a:rPr lang="en-US" dirty="0" smtClean="0"/>
              <a:t>“Exemption” in rarest of rare cases only.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Thus, ▲ </a:t>
            </a:r>
            <a:r>
              <a:rPr lang="en-US" dirty="0" smtClean="0"/>
              <a:t>tax base =&gt;RNR </a:t>
            </a:r>
            <a:r>
              <a:rPr lang="en-US" dirty="0"/>
              <a:t>can be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7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GST: Challenges /Negative Points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629038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853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48" y="3474561"/>
            <a:ext cx="2203704" cy="214884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Union: Highest collection from corporate (Direct tax)….outside GST</a:t>
            </a:r>
          </a:p>
          <a:p>
            <a:r>
              <a:rPr lang="en-US" dirty="0" smtClean="0"/>
              <a:t>States: highest collection from VAT….gone under GST</a:t>
            </a:r>
          </a:p>
          <a:p>
            <a:r>
              <a:rPr lang="en-US" dirty="0" smtClean="0"/>
              <a:t>Many state taxes, </a:t>
            </a:r>
            <a:r>
              <a:rPr lang="en-US" dirty="0" err="1" smtClean="0"/>
              <a:t>cess</a:t>
            </a:r>
            <a:r>
              <a:rPr lang="en-US" dirty="0" smtClean="0"/>
              <a:t>, surcharge gone</a:t>
            </a:r>
          </a:p>
          <a:p>
            <a:r>
              <a:rPr lang="en-US" dirty="0" smtClean="0"/>
              <a:t>Revenue loss to states.</a:t>
            </a:r>
          </a:p>
          <a:p>
            <a:r>
              <a:rPr lang="en-US" dirty="0" smtClean="0"/>
              <a:t>States will be at mercy of FC, to get share from union taxes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 smtClean="0">
                <a:solidFill>
                  <a:srgbClr val="FFC000"/>
                </a:solidFill>
              </a:rPr>
              <a:t>+ Destination </a:t>
            </a:r>
            <a:r>
              <a:rPr lang="en-US" dirty="0">
                <a:solidFill>
                  <a:srgbClr val="FFC000"/>
                </a:solidFill>
              </a:rPr>
              <a:t>based </a:t>
            </a:r>
            <a:r>
              <a:rPr lang="en-US" dirty="0" smtClean="0">
                <a:solidFill>
                  <a:srgbClr val="FFC000"/>
                </a:solidFill>
              </a:rPr>
              <a:t>tax not good for industrialized states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states</a:t>
            </a:r>
            <a:br>
              <a:rPr lang="en-US" dirty="0" smtClean="0"/>
            </a:br>
            <a:r>
              <a:rPr lang="en-US" dirty="0" smtClean="0"/>
              <a:t>demand compensation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5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5" y="554370"/>
            <a:ext cx="2391236" cy="30827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63" y="813594"/>
            <a:ext cx="2718037" cy="26503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Up Arrow Callout 8"/>
          <p:cNvSpPr/>
          <p:nvPr/>
        </p:nvSpPr>
        <p:spPr>
          <a:xfrm>
            <a:off x="387275" y="4432151"/>
            <a:ext cx="4321545" cy="2033195"/>
          </a:xfrm>
          <a:prstGeom prst="upArrowCallou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ranklin Gothic Medium Cond" panose="020B0606030402020204" pitchFamily="34" charset="0"/>
                <a:sym typeface="Wingdings" panose="05000000000000000000" pitchFamily="2" charset="2"/>
              </a:rPr>
              <a:t>In CST- </a:t>
            </a:r>
            <a:r>
              <a:rPr lang="en-US" sz="2800" dirty="0">
                <a:latin typeface="Franklin Gothic Medium Cond" panose="020B0606030402020204" pitchFamily="34" charset="0"/>
                <a:sym typeface="Wingdings" panose="05000000000000000000" pitchFamily="2" charset="2"/>
              </a:rPr>
              <a:t>could keep</a:t>
            </a:r>
            <a:endParaRPr lang="en-US" sz="2800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But GST “Exporter” </a:t>
            </a:r>
          </a:p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State Gets Nothing </a:t>
            </a:r>
            <a:r>
              <a:rPr lang="en-US" sz="2800" dirty="0" smtClean="0">
                <a:latin typeface="Franklin Gothic Medium Cond" panose="020B0606030402020204" pitchFamily="34" charset="0"/>
                <a:sym typeface="Wingdings" panose="05000000000000000000" pitchFamily="2" charset="2"/>
              </a:rPr>
              <a:t>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5245313" y="4866640"/>
            <a:ext cx="6730573" cy="1598706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Franklin Gothic Medium Cond" panose="020B0606030402020204" pitchFamily="34" charset="0"/>
              </a:rPr>
              <a:t>SGST credits transferred to </a:t>
            </a:r>
          </a:p>
          <a:p>
            <a:pPr algn="ctr"/>
            <a:r>
              <a:rPr lang="en-US" sz="3600" dirty="0" smtClean="0">
                <a:latin typeface="Franklin Gothic Medium Cond" panose="020B0606030402020204" pitchFamily="34" charset="0"/>
              </a:rPr>
              <a:t>Destination (importer state)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>
                <a:latin typeface="Franklin Gothic Medium Cond" panose="020B0606030402020204" pitchFamily="34" charset="0"/>
              </a:rPr>
              <a:t>88</a:t>
            </a:fld>
            <a:endParaRPr lang="en-US">
              <a:latin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Franklin Gothic Medium Cond" panose="020B0606030402020204" pitchFamily="34" charset="0"/>
              </a:rPr>
              <a:t>GST: Destination based tax- industrialized states unhappy</a:t>
            </a:r>
            <a:endParaRPr lang="en-US" sz="3600" dirty="0">
              <a:latin typeface="Franklin Gothic Medium Cond" panose="020B06060304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08820" y="702927"/>
            <a:ext cx="2035343" cy="203534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6553557" y="835156"/>
            <a:ext cx="2272813" cy="58477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Franklin Gothic Medium Cond" panose="020B0606030402020204" pitchFamily="34" charset="0"/>
              </a:rPr>
              <a:t>IGST</a:t>
            </a:r>
            <a:endParaRPr lang="en-US" sz="3200" dirty="0">
              <a:latin typeface="Franklin Gothic Medium Cond" panose="020B06060304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90" y="3575171"/>
            <a:ext cx="2547681" cy="1478669"/>
          </a:xfrm>
          <a:prstGeom prst="rect">
            <a:avLst/>
          </a:prstGeom>
        </p:spPr>
      </p:pic>
      <p:sp>
        <p:nvSpPr>
          <p:cNvPr id="13" name="Up Arrow Callout 12"/>
          <p:cNvSpPr/>
          <p:nvPr/>
        </p:nvSpPr>
        <p:spPr>
          <a:xfrm>
            <a:off x="4223558" y="1980929"/>
            <a:ext cx="3354283" cy="1085568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ranklin Gothic Medium Cond" panose="020B0606030402020204" pitchFamily="34" charset="0"/>
              </a:rPr>
              <a:t>CGST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38" y="3163102"/>
            <a:ext cx="2969754" cy="199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4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89" y="3031316"/>
            <a:ext cx="2721123" cy="2269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4" y="554370"/>
            <a:ext cx="2954423" cy="38088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63" y="813594"/>
            <a:ext cx="2718037" cy="26503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Up Arrow Callout 8"/>
          <p:cNvSpPr/>
          <p:nvPr/>
        </p:nvSpPr>
        <p:spPr>
          <a:xfrm>
            <a:off x="387275" y="4432151"/>
            <a:ext cx="3453205" cy="2033195"/>
          </a:xfrm>
          <a:prstGeom prst="upArrowCallou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Temporary compensation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0" name="Up Arrow Callout 9"/>
          <p:cNvSpPr/>
          <p:nvPr/>
        </p:nvSpPr>
        <p:spPr>
          <a:xfrm>
            <a:off x="8037754" y="4363180"/>
            <a:ext cx="3453205" cy="2033195"/>
          </a:xfrm>
          <a:prstGeom prst="upArrow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SGST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(Destination)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89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GST: Destination based tax: temporary relief.</a:t>
            </a:r>
            <a:endParaRPr lang="en-US" sz="3600" dirty="0"/>
          </a:p>
        </p:txBody>
      </p:sp>
      <p:sp>
        <p:nvSpPr>
          <p:cNvPr id="11" name="Oval 10"/>
          <p:cNvSpPr/>
          <p:nvPr/>
        </p:nvSpPr>
        <p:spPr>
          <a:xfrm>
            <a:off x="4708820" y="702927"/>
            <a:ext cx="2035343" cy="203534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4086963" y="2632294"/>
            <a:ext cx="3333922" cy="584775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IGST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364" y="3926342"/>
            <a:ext cx="2547681" cy="1478669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 rot="20547757">
            <a:off x="2556640" y="978055"/>
            <a:ext cx="2496608" cy="2033195"/>
          </a:xfrm>
          <a:prstGeom prst="leftArrow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1% tax</a:t>
            </a:r>
          </a:p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2 years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23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" y="544219"/>
            <a:ext cx="2944623" cy="19813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0" y="43170"/>
            <a:ext cx="4238625" cy="2828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 rot="19561322">
            <a:off x="412555" y="2573931"/>
            <a:ext cx="2661356" cy="1283910"/>
          </a:xfrm>
          <a:prstGeom prst="leftArrow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22482" y="429475"/>
            <a:ext cx="2451632" cy="646331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7473" y="2338310"/>
            <a:ext cx="3323749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+500 Value added</a:t>
            </a:r>
          </a:p>
        </p:txBody>
      </p:sp>
      <p:sp>
        <p:nvSpPr>
          <p:cNvPr id="15" name="Oval 14"/>
          <p:cNvSpPr/>
          <p:nvPr/>
        </p:nvSpPr>
        <p:spPr>
          <a:xfrm>
            <a:off x="4560689" y="4363474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3661512" y="6211668"/>
            <a:ext cx="3706334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Sales Tax</a:t>
            </a:r>
          </a:p>
        </p:txBody>
      </p:sp>
      <p:sp>
        <p:nvSpPr>
          <p:cNvPr id="17" name="TextBox 16"/>
          <p:cNvSpPr txBox="1"/>
          <p:nvPr/>
        </p:nvSpPr>
        <p:spPr>
          <a:xfrm rot="20176353">
            <a:off x="6604620" y="3162184"/>
            <a:ext cx="2478615" cy="1283910"/>
          </a:xfrm>
          <a:prstGeom prst="leftArrow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Rs.1150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915" y="0"/>
            <a:ext cx="1861526" cy="30698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15" y="4134434"/>
            <a:ext cx="2076352" cy="2076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8217425" y="6210786"/>
            <a:ext cx="370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Final consumer</a:t>
            </a:r>
          </a:p>
        </p:txBody>
      </p:sp>
      <p:sp>
        <p:nvSpPr>
          <p:cNvPr id="24" name="TextBox 23"/>
          <p:cNvSpPr txBox="1"/>
          <p:nvPr/>
        </p:nvSpPr>
        <p:spPr>
          <a:xfrm rot="728318">
            <a:off x="6756898" y="332476"/>
            <a:ext cx="2941548" cy="1754326"/>
          </a:xfrm>
          <a:prstGeom prst="homePlate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Rs.10,000/-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Rs.01,000/-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Rs.00,500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75220" y="3501786"/>
            <a:ext cx="1883625" cy="990124"/>
          </a:xfrm>
          <a:prstGeom prst="downArrowCallou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12,650</a:t>
            </a:r>
          </a:p>
        </p:txBody>
      </p:sp>
      <p:sp>
        <p:nvSpPr>
          <p:cNvPr id="29" name="Oval 28"/>
          <p:cNvSpPr/>
          <p:nvPr/>
        </p:nvSpPr>
        <p:spPr>
          <a:xfrm>
            <a:off x="629002" y="4363473"/>
            <a:ext cx="1675454" cy="203534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xtBox 29"/>
          <p:cNvSpPr txBox="1"/>
          <p:nvPr/>
        </p:nvSpPr>
        <p:spPr>
          <a:xfrm>
            <a:off x="4776" y="6211669"/>
            <a:ext cx="2879826" cy="646331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10% Sales Tax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72628" y="2514048"/>
            <a:ext cx="2299238" cy="990124"/>
          </a:xfrm>
          <a:prstGeom prst="downArrowCallout">
            <a:avLst/>
          </a:prstGeom>
          <a:solidFill>
            <a:schemeClr val="tx2">
              <a:lumMod val="5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Rs.11,500</a:t>
            </a:r>
            <a:endParaRPr lang="en-US" sz="3600" dirty="0" smtClean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  <p:bldP spid="24" grpId="0" animBg="1"/>
      <p:bldP spid="25" grpId="0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3" y="3128169"/>
            <a:ext cx="2314575" cy="26574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GST Rates undecided.</a:t>
            </a:r>
          </a:p>
          <a:p>
            <a:r>
              <a:rPr lang="en-US" dirty="0" smtClean="0"/>
              <a:t>How many taxes subsumed: Unclear</a:t>
            </a:r>
          </a:p>
          <a:p>
            <a:r>
              <a:rPr lang="en-US" dirty="0" smtClean="0"/>
              <a:t>Hence, Difficult to gauge losses</a:t>
            </a:r>
          </a:p>
          <a:p>
            <a:r>
              <a:rPr lang="en-US" dirty="0" smtClean="0"/>
              <a:t>But union will have to compensate</a:t>
            </a:r>
          </a:p>
          <a:p>
            <a:r>
              <a:rPr lang="en-US" dirty="0" smtClean="0"/>
              <a:t>=fiscal burden</a:t>
            </a:r>
          </a:p>
          <a:p>
            <a:r>
              <a:rPr lang="en-US" dirty="0" smtClean="0"/>
              <a:t>But mid-long term will recover through higher GDP =&gt; higher revenue collection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3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3" y="3128169"/>
            <a:ext cx="2314575" cy="26574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122</a:t>
            </a:r>
            <a:r>
              <a:rPr lang="en-US" baseline="30000" dirty="0" smtClean="0"/>
              <a:t>nd</a:t>
            </a:r>
            <a:r>
              <a:rPr lang="en-US" dirty="0" smtClean="0"/>
              <a:t> Amendment bill provides for compensation for five years.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FC: Autonomous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“GST compensation fund”</a:t>
            </a:r>
            <a:r>
              <a:rPr lang="en-US" dirty="0" smtClean="0"/>
              <a:t> through law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“tapering effect”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FC</a:t>
            </a:r>
            <a:br>
              <a:rPr lang="en-US" dirty="0" smtClean="0"/>
            </a:br>
            <a:r>
              <a:rPr lang="en-US" dirty="0" smtClean="0"/>
              <a:t>Compensate?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6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compensation over the years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Tapering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786858"/>
              </p:ext>
            </p:extLst>
          </p:nvPr>
        </p:nvGraphicFramePr>
        <p:xfrm>
          <a:off x="322263" y="287338"/>
          <a:ext cx="8497887" cy="588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13" y="3128169"/>
            <a:ext cx="23145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GST: Challenges /Negative Points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304033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165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529721"/>
            <a:ext cx="3054350" cy="20385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VAT: 11 digit Tax identification number (TIN) for “input credit”</a:t>
            </a:r>
          </a:p>
          <a:p>
            <a:r>
              <a:rPr lang="en-US" dirty="0" smtClean="0"/>
              <a:t>Registration thresholds:</a:t>
            </a:r>
          </a:p>
          <a:p>
            <a:r>
              <a:rPr lang="en-US" dirty="0" smtClean="0"/>
              <a:t>VAT: 5 lakh (?)</a:t>
            </a:r>
          </a:p>
          <a:p>
            <a:r>
              <a:rPr lang="en-US" dirty="0" smtClean="0"/>
              <a:t>Service tax: 10 lakh</a:t>
            </a:r>
          </a:p>
          <a:p>
            <a:r>
              <a:rPr lang="en-US" dirty="0" smtClean="0"/>
              <a:t>Excise: 1.5 crore (?)</a:t>
            </a:r>
          </a:p>
          <a:p>
            <a:r>
              <a:rPr lang="en-US" dirty="0"/>
              <a:t>GST: common threshold. </a:t>
            </a:r>
            <a:r>
              <a:rPr lang="en-US" dirty="0" smtClean="0"/>
              <a:t>But how much?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has to register?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6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 says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Compulsory registration: 25 lakh turnover</a:t>
            </a:r>
            <a:endParaRPr lang="en-US" sz="4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Special category: 5 lakh</a:t>
            </a:r>
          </a:p>
          <a:p>
            <a:r>
              <a:rPr lang="en-US" sz="4000" dirty="0" smtClean="0"/>
              <a:t>General category: 10 lakh</a:t>
            </a:r>
          </a:p>
          <a:p>
            <a:r>
              <a:rPr lang="en-US" sz="4000" dirty="0" smtClean="0"/>
              <a:t>Lower threshold = more traders covered= broader tax base = more income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95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States demand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" y="4884738"/>
            <a:ext cx="2081271" cy="1973262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820" y="4884738"/>
            <a:ext cx="1530622" cy="1973262"/>
          </a:xfrm>
        </p:spPr>
      </p:pic>
    </p:spTree>
    <p:extLst>
      <p:ext uri="{BB962C8B-B14F-4D97-AF65-F5344CB8AC3E}">
        <p14:creationId xmlns:p14="http://schemas.microsoft.com/office/powerpoint/2010/main" val="10691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425991"/>
            <a:ext cx="3089275" cy="206183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~1 lakh excise </a:t>
            </a:r>
            <a:r>
              <a:rPr lang="en-US" dirty="0" smtClean="0"/>
              <a:t>assesses</a:t>
            </a:r>
          </a:p>
          <a:p>
            <a:r>
              <a:rPr lang="en-US" dirty="0" smtClean="0"/>
              <a:t>~8 </a:t>
            </a:r>
            <a:r>
              <a:rPr lang="en-US" dirty="0"/>
              <a:t>lakh service tax assesses</a:t>
            </a:r>
          </a:p>
          <a:p>
            <a:r>
              <a:rPr lang="en-US" dirty="0"/>
              <a:t>GST: ~30 lakh </a:t>
            </a:r>
            <a:r>
              <a:rPr lang="en-US" dirty="0" smtClean="0"/>
              <a:t>assesses</a:t>
            </a:r>
          </a:p>
          <a:p>
            <a:r>
              <a:rPr lang="en-US" dirty="0" smtClean="0"/>
              <a:t>Data </a:t>
            </a:r>
            <a:r>
              <a:rPr lang="en-US" dirty="0"/>
              <a:t>Management issues.</a:t>
            </a:r>
          </a:p>
          <a:p>
            <a:r>
              <a:rPr lang="en-US" dirty="0"/>
              <a:t>Goods and Services Tax Network (GSTN) </a:t>
            </a:r>
            <a:r>
              <a:rPr lang="en-US" dirty="0" smtClean="0"/>
              <a:t>ltd</a:t>
            </a:r>
            <a:r>
              <a:rPr lang="en-US" dirty="0"/>
              <a:t> </a:t>
            </a:r>
            <a:r>
              <a:rPr lang="en-US" dirty="0" smtClean="0"/>
              <a:t>to give ICT services.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br>
              <a:rPr lang="en-US" dirty="0" smtClean="0"/>
            </a:br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2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GST: Challenges /Negative Points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724961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5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9C274-B2B4-4656-9DA7-A9957BD78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902C0170-689A-47F2-9EF1-86CA9C094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254949B8-E262-43C2-9D97-F2C4C3823A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CF05524-EBAB-4651-A870-C11A3FA86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9A97318-EA04-48C7-993A-70C422FC3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963C95F-81DA-40EE-8BB5-1288DB8ABF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E39A9C9-34D9-4469-AD46-6377CE6ED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9131ED5D-A604-4343-9D4D-5AE3192DC3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3120231"/>
            <a:ext cx="2857500" cy="28575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Petroleum products kept outside until GST council notifies date.</a:t>
            </a:r>
          </a:p>
          <a:p>
            <a:r>
              <a:rPr lang="en-US" dirty="0" smtClean="0"/>
              <a:t>=Excise, CST and VAT applicable.</a:t>
            </a:r>
          </a:p>
          <a:p>
            <a:r>
              <a:rPr lang="en-US" dirty="0">
                <a:latin typeface="Franklin Gothic Heavy" panose="020B0903020102020204" pitchFamily="34" charset="0"/>
              </a:rPr>
              <a:t>▼ </a:t>
            </a:r>
            <a:r>
              <a:rPr lang="en-US" dirty="0" smtClean="0"/>
              <a:t>Crude oil = </a:t>
            </a:r>
            <a:r>
              <a:rPr lang="en-US" dirty="0">
                <a:latin typeface="Franklin Gothic Heavy" panose="020B0903020102020204" pitchFamily="34" charset="0"/>
              </a:rPr>
              <a:t>▲ </a:t>
            </a:r>
            <a:r>
              <a:rPr lang="en-US" dirty="0" smtClean="0"/>
              <a:t>Excise raised to increase revenue collection.</a:t>
            </a:r>
          </a:p>
          <a:p>
            <a:r>
              <a:rPr lang="en-US" dirty="0" smtClean="0"/>
              <a:t>Even if covered in GST: standard rates. Will fuel inefficient car made to pay </a:t>
            </a:r>
            <a:r>
              <a:rPr lang="en-US" dirty="0">
                <a:latin typeface="Franklin Gothic Heavy" panose="020B0903020102020204" pitchFamily="34" charset="0"/>
              </a:rPr>
              <a:t>▲</a:t>
            </a:r>
            <a:r>
              <a:rPr lang="en-US" dirty="0" smtClean="0"/>
              <a:t> </a:t>
            </a:r>
            <a:r>
              <a:rPr lang="en-US" dirty="0" smtClean="0">
                <a:latin typeface="Franklin Gothic Heavy" panose="020B0903020102020204" pitchFamily="34" charset="0"/>
              </a:rPr>
              <a:t>?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Petroleum</a:t>
            </a:r>
            <a:br>
              <a:rPr lang="en-US" dirty="0" smtClean="0"/>
            </a:br>
            <a:r>
              <a:rPr lang="en-US" dirty="0" smtClean="0"/>
              <a:t>products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2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403600"/>
            <a:ext cx="3054350" cy="2290762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Dual rates: complex structure- registration, credit, compensation</a:t>
            </a:r>
          </a:p>
          <a:p>
            <a:r>
              <a:rPr lang="en-US" dirty="0" smtClean="0"/>
              <a:t>Union to coordinate with 30 states for “Input Credits”</a:t>
            </a:r>
          </a:p>
          <a:p>
            <a:r>
              <a:rPr lang="en-US" dirty="0" smtClean="0"/>
              <a:t>State tax officials untrained, inept</a:t>
            </a:r>
          </a:p>
          <a:p>
            <a:r>
              <a:rPr lang="en-US" dirty="0" smtClean="0"/>
              <a:t>IT infrastructure @state level: missing</a:t>
            </a:r>
          </a:p>
          <a:p>
            <a:r>
              <a:rPr lang="en-US" dirty="0" smtClean="0"/>
              <a:t>Although can add 1-1.5% in GDP growth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AF8A-C719-4171-A61A-506490E43206}" type="slidenum">
              <a:rPr lang="en-US" smtClean="0"/>
              <a:t>99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Indian GST</a:t>
            </a:r>
            <a:br>
              <a:rPr lang="en-US" dirty="0" smtClean="0"/>
            </a:br>
            <a:r>
              <a:rPr lang="en-US" dirty="0" err="1" smtClean="0"/>
              <a:t>challange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D7436B48-CA51-46AA-AEF6-708B597990C3}" vid="{3970D49B-2063-4A05-A8AB-AC14789EF3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1037</TotalTime>
  <Words>3135</Words>
  <Application>Microsoft Office PowerPoint</Application>
  <PresentationFormat>Widescreen</PresentationFormat>
  <Paragraphs>839</Paragraphs>
  <Slides>100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2" baseType="lpstr"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PPT_DARK_2015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 and services Tax :An Overview</vt:lpstr>
      <vt:lpstr>PowerPoint Presentation</vt:lpstr>
      <vt:lpstr>PowerPoint Presentation</vt:lpstr>
      <vt:lpstr>Why Sales tax system bad?</vt:lpstr>
      <vt:lpstr>PowerPoint Presentation</vt:lpstr>
      <vt:lpstr>PowerPoint Presentation</vt:lpstr>
      <vt:lpstr>Dealer’s liability: VAT on Output minus Input</vt:lpstr>
      <vt:lpstr>January 2015: Input credit</vt:lpstr>
      <vt:lpstr>January 2015: Input credit</vt:lpstr>
      <vt:lpstr>Feb 2015: no new stock purchased</vt:lpstr>
      <vt:lpstr>Feb 2015: no new stock purchased</vt:lpstr>
      <vt:lpstr>PowerPoint Presentation</vt:lpstr>
      <vt:lpstr>PowerPoint Presentation</vt:lpstr>
      <vt:lpstr>PowerPoint Presentation</vt:lpstr>
      <vt:lpstr>PowerPoint Presentation</vt:lpstr>
      <vt:lpstr>Excise applies on “Manufacturing”</vt:lpstr>
      <vt:lpstr>MODVAT: Modified Value Added Tax regime</vt:lpstr>
      <vt:lpstr>CENVAT: Modified Central Value Added Tax regime</vt:lpstr>
      <vt:lpstr>PowerPoint Presentation</vt:lpstr>
      <vt:lpstr>A Timeline</vt:lpstr>
      <vt:lpstr>PowerPoint Presentation</vt:lpstr>
      <vt:lpstr>PowerPoint Presentation</vt:lpstr>
      <vt:lpstr>PowerPoint Presentation</vt:lpstr>
      <vt:lpstr>CENVAT &amp; VAT input credit can’t offset eachother</vt:lpstr>
      <vt:lpstr>Problem Areas</vt:lpstr>
      <vt:lpstr>Why GST instead of VAT?</vt:lpstr>
      <vt:lpstr>WHY?</vt:lpstr>
      <vt:lpstr>Timeline</vt:lpstr>
      <vt:lpstr>PowerPoint Presentation</vt:lpstr>
      <vt:lpstr>PowerPoint Presentation</vt:lpstr>
      <vt:lpstr>Amendment Timeline</vt:lpstr>
      <vt:lpstr>GST council: 3/4th majority for decision</vt:lpstr>
      <vt:lpstr>Structure</vt:lpstr>
      <vt:lpstr>Functions</vt:lpstr>
      <vt:lpstr>Functions</vt:lpstr>
      <vt:lpstr>GST council decides 3 GST Components</vt:lpstr>
      <vt:lpstr>GST subsumes what?</vt:lpstr>
      <vt:lpstr>Kept outside/ Delayed</vt:lpstr>
      <vt:lpstr>Central indirect taxes gone</vt:lpstr>
      <vt:lpstr>State taxes not gone</vt:lpstr>
      <vt:lpstr>State indirect taxes gone</vt:lpstr>
      <vt:lpstr>122nd Bill ARTICLES</vt:lpstr>
      <vt:lpstr>Constitutional angle</vt:lpstr>
      <vt:lpstr>How to pass the bill?</vt:lpstr>
      <vt:lpstr>So far</vt:lpstr>
      <vt:lpstr>GST Benefits </vt:lpstr>
      <vt:lpstr>Logistics Warehousing</vt:lpstr>
      <vt:lpstr>logistics Warehousing</vt:lpstr>
      <vt:lpstr>VAT/CST system: Warehousing obsession</vt:lpstr>
      <vt:lpstr>VAT/CST system: Warehousing obsession</vt:lpstr>
      <vt:lpstr>Warehousing obsession</vt:lpstr>
      <vt:lpstr>NOT A “TAX” but a “System”</vt:lpstr>
      <vt:lpstr>IGST is not a “TAX” But CGST+SGST</vt:lpstr>
      <vt:lpstr>GST : “Input Credit”</vt:lpstr>
      <vt:lpstr>GST : “Input Credit”</vt:lpstr>
      <vt:lpstr>GST : “Input Credit”</vt:lpstr>
      <vt:lpstr>Credit on raw material from outside the state</vt:lpstr>
      <vt:lpstr>Businessman’s GST liability= Output - Input</vt:lpstr>
      <vt:lpstr>रट्टा मारो जिंदाबाद</vt:lpstr>
      <vt:lpstr>रट्टा मारो जिंदाबाद</vt:lpstr>
      <vt:lpstr>GST Benefits </vt:lpstr>
      <vt:lpstr>PowerPoint Presentation</vt:lpstr>
      <vt:lpstr>PowerPoint Presentation</vt:lpstr>
      <vt:lpstr>PowerPoint Presentation</vt:lpstr>
      <vt:lpstr>GST Benefits </vt:lpstr>
      <vt:lpstr>PowerPoint Presentation</vt:lpstr>
      <vt:lpstr>PowerPoint Presentation</vt:lpstr>
      <vt:lpstr>4th benefit GST: Exports will be zero rated.</vt:lpstr>
      <vt:lpstr>PowerPoint Presentation</vt:lpstr>
      <vt:lpstr>GST Benefits </vt:lpstr>
      <vt:lpstr>PowerPoint Presentation</vt:lpstr>
      <vt:lpstr>GST: Challenges /Negative Points</vt:lpstr>
      <vt:lpstr>What and WHY?</vt:lpstr>
      <vt:lpstr>PowerPoint Presentation</vt:lpstr>
      <vt:lpstr>PowerPoint Presentation</vt:lpstr>
      <vt:lpstr>GST rates across world</vt:lpstr>
      <vt:lpstr>If combined GST 26-27% then?</vt:lpstr>
      <vt:lpstr>Solution?</vt:lpstr>
      <vt:lpstr>GST: Challenges /Negative Points</vt:lpstr>
      <vt:lpstr>Why states demand compensation</vt:lpstr>
      <vt:lpstr>GST: Destination based tax- industrialized states unhappy</vt:lpstr>
      <vt:lpstr>GST: Destination based tax: temporary relief.</vt:lpstr>
      <vt:lpstr>14th FC</vt:lpstr>
      <vt:lpstr>14th FC Compensate?</vt:lpstr>
      <vt:lpstr>Reduce compensation over the years</vt:lpstr>
      <vt:lpstr>GST: Challenges /Negative Points</vt:lpstr>
      <vt:lpstr>Who has to register?</vt:lpstr>
      <vt:lpstr>PowerPoint Presentation</vt:lpstr>
      <vt:lpstr>Database challenge</vt:lpstr>
      <vt:lpstr>GST: Challenges /Negative Points</vt:lpstr>
      <vt:lpstr>Petroleum products</vt:lpstr>
      <vt:lpstr>Indian GST challange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GST</dc:title>
  <dc:creator>Mrunal Patel</dc:creator>
  <cp:lastModifiedBy>Mrunal Patel</cp:lastModifiedBy>
  <cp:revision>960</cp:revision>
  <dcterms:created xsi:type="dcterms:W3CDTF">2015-03-03T11:08:13Z</dcterms:created>
  <dcterms:modified xsi:type="dcterms:W3CDTF">2015-03-13T13:16:42Z</dcterms:modified>
</cp:coreProperties>
</file>